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0" r:id="rId1"/>
    <p:sldMasterId id="2147483912" r:id="rId2"/>
  </p:sldMasterIdLst>
  <p:notesMasterIdLst>
    <p:notesMasterId r:id="rId96"/>
  </p:notesMasterIdLst>
  <p:handoutMasterIdLst>
    <p:handoutMasterId r:id="rId97"/>
  </p:handoutMasterIdLst>
  <p:sldIdLst>
    <p:sldId id="302" r:id="rId3"/>
    <p:sldId id="258" r:id="rId4"/>
    <p:sldId id="332" r:id="rId5"/>
    <p:sldId id="848" r:id="rId6"/>
    <p:sldId id="945" r:id="rId7"/>
    <p:sldId id="867" r:id="rId8"/>
    <p:sldId id="850" r:id="rId9"/>
    <p:sldId id="869" r:id="rId10"/>
    <p:sldId id="946" r:id="rId11"/>
    <p:sldId id="870" r:id="rId12"/>
    <p:sldId id="871" r:id="rId13"/>
    <p:sldId id="872" r:id="rId14"/>
    <p:sldId id="873" r:id="rId15"/>
    <p:sldId id="874" r:id="rId16"/>
    <p:sldId id="875" r:id="rId17"/>
    <p:sldId id="876" r:id="rId18"/>
    <p:sldId id="877" r:id="rId19"/>
    <p:sldId id="878" r:id="rId20"/>
    <p:sldId id="879" r:id="rId21"/>
    <p:sldId id="880" r:id="rId22"/>
    <p:sldId id="881" r:id="rId23"/>
    <p:sldId id="882" r:id="rId24"/>
    <p:sldId id="883" r:id="rId25"/>
    <p:sldId id="884" r:id="rId26"/>
    <p:sldId id="885" r:id="rId27"/>
    <p:sldId id="886" r:id="rId28"/>
    <p:sldId id="887" r:id="rId29"/>
    <p:sldId id="888" r:id="rId30"/>
    <p:sldId id="889" r:id="rId31"/>
    <p:sldId id="890" r:id="rId32"/>
    <p:sldId id="891" r:id="rId33"/>
    <p:sldId id="892" r:id="rId34"/>
    <p:sldId id="893" r:id="rId35"/>
    <p:sldId id="894" r:id="rId36"/>
    <p:sldId id="895" r:id="rId37"/>
    <p:sldId id="896" r:id="rId38"/>
    <p:sldId id="897" r:id="rId39"/>
    <p:sldId id="898" r:id="rId40"/>
    <p:sldId id="899" r:id="rId41"/>
    <p:sldId id="900" r:id="rId42"/>
    <p:sldId id="901" r:id="rId43"/>
    <p:sldId id="903" r:id="rId44"/>
    <p:sldId id="947" r:id="rId45"/>
    <p:sldId id="904" r:id="rId46"/>
    <p:sldId id="905" r:id="rId47"/>
    <p:sldId id="906" r:id="rId48"/>
    <p:sldId id="907" r:id="rId49"/>
    <p:sldId id="908" r:id="rId50"/>
    <p:sldId id="909" r:id="rId51"/>
    <p:sldId id="910" r:id="rId52"/>
    <p:sldId id="911" r:id="rId53"/>
    <p:sldId id="912" r:id="rId54"/>
    <p:sldId id="913" r:id="rId55"/>
    <p:sldId id="914" r:id="rId56"/>
    <p:sldId id="915" r:id="rId57"/>
    <p:sldId id="916" r:id="rId58"/>
    <p:sldId id="917" r:id="rId59"/>
    <p:sldId id="851" r:id="rId60"/>
    <p:sldId id="852" r:id="rId61"/>
    <p:sldId id="944" r:id="rId62"/>
    <p:sldId id="854" r:id="rId63"/>
    <p:sldId id="855" r:id="rId64"/>
    <p:sldId id="856" r:id="rId65"/>
    <p:sldId id="857" r:id="rId66"/>
    <p:sldId id="858" r:id="rId67"/>
    <p:sldId id="859" r:id="rId68"/>
    <p:sldId id="860" r:id="rId69"/>
    <p:sldId id="861" r:id="rId70"/>
    <p:sldId id="862" r:id="rId71"/>
    <p:sldId id="863" r:id="rId72"/>
    <p:sldId id="864" r:id="rId73"/>
    <p:sldId id="865" r:id="rId74"/>
    <p:sldId id="866" r:id="rId75"/>
    <p:sldId id="918" r:id="rId76"/>
    <p:sldId id="919" r:id="rId77"/>
    <p:sldId id="920" r:id="rId78"/>
    <p:sldId id="921" r:id="rId79"/>
    <p:sldId id="922" r:id="rId80"/>
    <p:sldId id="923" r:id="rId81"/>
    <p:sldId id="924" r:id="rId82"/>
    <p:sldId id="925" r:id="rId83"/>
    <p:sldId id="926" r:id="rId84"/>
    <p:sldId id="927" r:id="rId85"/>
    <p:sldId id="928" r:id="rId86"/>
    <p:sldId id="936" r:id="rId87"/>
    <p:sldId id="937" r:id="rId88"/>
    <p:sldId id="938" r:id="rId89"/>
    <p:sldId id="939" r:id="rId90"/>
    <p:sldId id="940" r:id="rId91"/>
    <p:sldId id="941" r:id="rId92"/>
    <p:sldId id="942" r:id="rId93"/>
    <p:sldId id="943" r:id="rId94"/>
    <p:sldId id="521" r:id="rId95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0000CC"/>
    <a:srgbClr val="FF3300"/>
    <a:srgbClr val="339933"/>
    <a:srgbClr val="87A846"/>
    <a:srgbClr val="FF6600"/>
    <a:srgbClr val="0066CC"/>
    <a:srgbClr val="EBFC10"/>
    <a:srgbClr val="C58371"/>
    <a:srgbClr val="556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082" autoAdjust="0"/>
    <p:restoredTop sz="90909" autoAdjust="0"/>
  </p:normalViewPr>
  <p:slideViewPr>
    <p:cSldViewPr>
      <p:cViewPr varScale="1">
        <p:scale>
          <a:sx n="109" d="100"/>
          <a:sy n="109" d="100"/>
        </p:scale>
        <p:origin x="-624" y="-90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10"/>
    </p:cViewPr>
  </p:sorterViewPr>
  <p:notesViewPr>
    <p:cSldViewPr>
      <p:cViewPr varScale="1">
        <p:scale>
          <a:sx n="78" d="100"/>
          <a:sy n="78" d="100"/>
        </p:scale>
        <p:origin x="-3966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F755A414-9CD3-4D77-83CE-EE8A2753C7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21562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50AC72F4-610C-4197-BD9C-AC7DAE2F7D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8428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F8557A5-6508-4633-B74C-7011868EEF57}" type="slidenum">
              <a:rPr lang="ko-KR" altLang="en-US" sz="1300"/>
              <a:pPr algn="r" defTabSz="990600"/>
              <a:t>3</a:t>
            </a:fld>
            <a:endParaRPr lang="en-US" altLang="ko-KR" sz="13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 anchor="ctr"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ü"/>
              <a:defRPr sz="2000" b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48871" y="0"/>
            <a:ext cx="7114054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054727" y="0"/>
            <a:ext cx="7072312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7572375" cy="5849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572500" cy="5500688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600" u="sng" baseline="0">
                <a:solidFill>
                  <a:schemeClr val="accent6">
                    <a:lumMod val="75000"/>
                  </a:schemeClr>
                </a:solidFill>
              </a:defRPr>
            </a:lvl1pPr>
            <a:lvl2pPr marL="365125" indent="-365125">
              <a:tabLst/>
              <a:defRPr sz="2200"/>
            </a:lvl2pPr>
            <a:lvl3pPr marL="274638" indent="-274638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Ø"/>
              <a:tabLst/>
              <a:defRPr sz="1800" b="0" baseline="0">
                <a:latin typeface="HY헤드라인M" pitchFamily="18" charset="-127"/>
                <a:ea typeface="HY헤드라인M" pitchFamily="18" charset="-127"/>
              </a:defRPr>
            </a:lvl3pPr>
            <a:lvl4pPr marL="530225" indent="-255588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800" b="0">
                <a:latin typeface="+mn-ea"/>
                <a:ea typeface="+mn-ea"/>
              </a:defRPr>
            </a:lvl4pPr>
            <a:lvl5pPr marL="806450" indent="-268288"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643688"/>
            <a:ext cx="9144000" cy="215900"/>
          </a:xfrm>
          <a:prstGeom prst="rect">
            <a:avLst/>
          </a:prstGeom>
          <a:solidFill>
            <a:srgbClr val="C0C27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072438" y="66436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/93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06" r:id="rId4"/>
    <p:sldLayoutId id="2147483907" r:id="rId5"/>
    <p:sldLayoutId id="2147483908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HY헤드라인M" pitchFamily="18" charset="-127"/>
        <a:buChar char="□"/>
        <a:defRPr sz="1400" b="1" kern="1200">
          <a:solidFill>
            <a:schemeClr val="accent1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182563" indent="-182563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"/>
        <a:tabLst>
          <a:tab pos="269875" algn="l"/>
        </a:tabLst>
        <a:defRPr sz="2000" kern="1200">
          <a:solidFill>
            <a:srgbClr val="0066CC"/>
          </a:solidFill>
          <a:latin typeface="HY헤드라인M" pitchFamily="18" charset="-127"/>
          <a:ea typeface="HY헤드라인M" pitchFamily="18" charset="-127"/>
          <a:cs typeface="+mn-cs"/>
        </a:defRPr>
      </a:lvl2pPr>
      <a:lvl3pPr marL="444500" indent="-174625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1D4940"/>
        </a:buClr>
        <a:buChar char="•"/>
        <a:defRPr sz="2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3pPr>
      <a:lvl4pPr marL="714375" indent="-174625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맑은 고딕" pitchFamily="50" charset="-127"/>
          <a:ea typeface="HY헤드라인M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002-1C36-4E77-985D-FFCAB8CC8D60}" type="datetimeFigureOut">
              <a:rPr lang="ko-KR" altLang="en-US" smtClean="0"/>
              <a:pPr/>
              <a:t>2013-11-23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7"/>
          <p:cNvSpPr>
            <a:spLocks noGrp="1"/>
          </p:cNvSpPr>
          <p:nvPr>
            <p:ph type="ctrTitle"/>
          </p:nvPr>
        </p:nvSpPr>
        <p:spPr bwMode="auto">
          <a:xfrm>
            <a:off x="2214562" y="4286250"/>
            <a:ext cx="6677918" cy="7858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z="2800" dirty="0" smtClean="0"/>
              <a:t> </a:t>
            </a:r>
            <a:r>
              <a:rPr lang="en-US" altLang="ko-KR" sz="2800" dirty="0" smtClean="0"/>
              <a:t>8</a:t>
            </a:r>
            <a:r>
              <a:rPr lang="ko-KR" altLang="en-US" sz="2800" dirty="0" smtClean="0"/>
              <a:t>비트 타이머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카운터</a:t>
            </a:r>
          </a:p>
        </p:txBody>
      </p:sp>
      <p:sp>
        <p:nvSpPr>
          <p:cNvPr id="4099" name="내용 개체 틀 8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8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6" name="제목 7"/>
          <p:cNvSpPr txBox="1">
            <a:spLocks/>
          </p:cNvSpPr>
          <p:nvPr/>
        </p:nvSpPr>
        <p:spPr bwMode="auto">
          <a:xfrm>
            <a:off x="107950" y="6026150"/>
            <a:ext cx="4536058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US" altLang="zh-CN" sz="1600" kern="0" dirty="0" smtClean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>
              <a:defRPr/>
            </a:pPr>
            <a:r>
              <a:rPr lang="ko-KR" altLang="en-US" sz="1600" kern="0" dirty="0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동명대학교 </a:t>
            </a:r>
            <a:r>
              <a:rPr lang="ko-KR" altLang="en-US" sz="1600" kern="0" dirty="0" err="1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메카트로닉스공학과</a:t>
            </a:r>
            <a:endParaRPr lang="zh-CN" altLang="en-US" sz="1600" kern="0" dirty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>
              <a:defRPr/>
            </a:pPr>
            <a:endParaRPr lang="zh-CN" altLang="en-US" sz="1600" kern="0" dirty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24656"/>
            <a:ext cx="7560840" cy="55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소스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내부 </a:t>
            </a:r>
            <a:r>
              <a:rPr lang="ko-KR" altLang="en-US" dirty="0" err="1" smtClean="0"/>
              <a:t>클록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 smtClean="0"/>
              <a:t>ATmega128(L) :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8MHz</a:t>
            </a:r>
          </a:p>
          <a:p>
            <a:pPr lvl="2">
              <a:defRPr/>
            </a:pPr>
            <a:r>
              <a:rPr lang="en-US" altLang="ko-KR" dirty="0" smtClean="0"/>
              <a:t>ATmega128 :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16MHz</a:t>
            </a:r>
            <a:br>
              <a:rPr lang="en-US" altLang="ko-KR" dirty="0" smtClean="0"/>
            </a:b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외부 </a:t>
            </a:r>
            <a:r>
              <a:rPr lang="ko-KR" altLang="en-US" dirty="0" err="1" smtClean="0"/>
              <a:t>클록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 smtClean="0"/>
              <a:t>32,768[Hz]</a:t>
            </a:r>
            <a:r>
              <a:rPr lang="ko-KR" altLang="en-US" dirty="0" smtClean="0"/>
              <a:t>의 수정발진자 연결로 정확한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단위의 시간을 계수할 수 있음</a:t>
            </a:r>
          </a:p>
          <a:p>
            <a:pPr lvl="2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577" y="4035886"/>
            <a:ext cx="7898855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프리스케일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TCCR0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CS02~CS00 </a:t>
            </a:r>
            <a:r>
              <a:rPr lang="ko-KR" altLang="en-US" dirty="0" smtClean="0"/>
              <a:t>비트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TCNT0 </a:t>
            </a:r>
            <a:r>
              <a:rPr lang="ko-KR" altLang="en-US" dirty="0" smtClean="0"/>
              <a:t>레지스터의 계수용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clk</a:t>
            </a:r>
            <a:r>
              <a:rPr lang="en-US" altLang="ko-KR" baseline="-25000" dirty="0" smtClean="0"/>
              <a:t>T0 </a:t>
            </a:r>
            <a:r>
              <a:rPr lang="ko-KR" altLang="en-US" dirty="0" smtClean="0"/>
              <a:t>주기 조절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107" y="2420888"/>
            <a:ext cx="8092719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클록</a:t>
            </a:r>
            <a:r>
              <a:rPr lang="ko-KR" altLang="en-US" dirty="0" smtClean="0"/>
              <a:t> 소스가 변경되면 재 초기화 필요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❶ </a:t>
            </a:r>
            <a:r>
              <a:rPr lang="en-US" altLang="ko-KR" dirty="0" smtClean="0"/>
              <a:t>TCCR0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OCIE0 </a:t>
            </a:r>
            <a:r>
              <a:rPr lang="ko-KR" altLang="en-US" dirty="0" smtClean="0"/>
              <a:t>비트와 </a:t>
            </a:r>
            <a:r>
              <a:rPr lang="en-US" altLang="ko-KR" dirty="0" smtClean="0"/>
              <a:t>TOIE0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클리어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❷ </a:t>
            </a:r>
            <a:r>
              <a:rPr lang="en-US" altLang="ko-KR" dirty="0" smtClean="0"/>
              <a:t>ASSR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AS0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바꿈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❸ </a:t>
            </a:r>
            <a:r>
              <a:rPr lang="en-US" altLang="ko-KR" dirty="0" smtClean="0"/>
              <a:t>TCNT0, OCR0, TCCR0 </a:t>
            </a:r>
            <a:r>
              <a:rPr lang="ko-KR" altLang="en-US" dirty="0" err="1" smtClean="0"/>
              <a:t>레지스터값을</a:t>
            </a:r>
            <a:r>
              <a:rPr lang="ko-KR" altLang="en-US" dirty="0" smtClean="0"/>
              <a:t> 갱신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❹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모드로 바뀔 때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ASSR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TCN0UB, OCR0UB, TCR0UB </a:t>
            </a:r>
            <a:r>
              <a:rPr lang="ko-KR" altLang="en-US" dirty="0" smtClean="0"/>
              <a:t>비지 </a:t>
            </a:r>
            <a:r>
              <a:rPr lang="ko-KR" altLang="en-US" dirty="0" err="1" smtClean="0"/>
              <a:t>비트값이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0</a:t>
            </a:r>
            <a:r>
              <a:rPr lang="ko-KR" altLang="en-US" dirty="0" smtClean="0"/>
              <a:t>이 될 때까지 기다림</a:t>
            </a:r>
            <a:endParaRPr lang="en-US" altLang="ko-KR" dirty="0" smtClean="0"/>
          </a:p>
          <a:p>
            <a:pPr marL="36000" lvl="2" indent="0">
              <a:buNone/>
            </a:pPr>
            <a:r>
              <a:rPr lang="ko-KR" altLang="en-US" dirty="0" smtClean="0"/>
              <a:t>❺ 플래그 레지스터 </a:t>
            </a:r>
            <a:r>
              <a:rPr lang="en-US" altLang="ko-KR" dirty="0" smtClean="0"/>
              <a:t>TIFR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OCF0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TOV0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기록하여 클리어</a:t>
            </a:r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2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소스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내부 </a:t>
            </a:r>
            <a:r>
              <a:rPr lang="ko-KR" altLang="en-US" dirty="0" err="1" smtClean="0"/>
              <a:t>클록</a:t>
            </a:r>
            <a:endParaRPr lang="en-US" altLang="ko-KR" dirty="0" smtClean="0"/>
          </a:p>
          <a:p>
            <a:pPr marL="252413" lvl="2" indent="-342900">
              <a:buClr>
                <a:schemeClr val="tx2"/>
              </a:buClr>
              <a:defRPr/>
            </a:pPr>
            <a:r>
              <a:rPr lang="en-US" altLang="ko-KR" dirty="0" smtClean="0"/>
              <a:t>ATmega128(L) :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8MHz</a:t>
            </a:r>
          </a:p>
          <a:p>
            <a:pPr marL="252413" lvl="2" indent="-342900">
              <a:buClr>
                <a:schemeClr val="tx2"/>
              </a:buClr>
              <a:defRPr/>
            </a:pPr>
            <a:r>
              <a:rPr lang="en-US" altLang="ko-KR" dirty="0" smtClean="0"/>
              <a:t>ATmega128 :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16MHz</a:t>
            </a:r>
            <a:br>
              <a:rPr lang="en-US" altLang="ko-KR" dirty="0" smtClean="0"/>
            </a:b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외부 </a:t>
            </a:r>
            <a:r>
              <a:rPr lang="ko-KR" altLang="en-US" dirty="0" err="1" smtClean="0"/>
              <a:t>클록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391" y="3709140"/>
            <a:ext cx="7730041" cy="266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2 </a:t>
            </a:r>
            <a:r>
              <a:rPr lang="ko-KR" altLang="en-US" dirty="0" err="1" smtClean="0"/>
              <a:t>프리스케일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프리스케일러와</a:t>
            </a:r>
            <a:r>
              <a:rPr lang="ko-KR" altLang="en-US" dirty="0" smtClean="0"/>
              <a:t> 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2</a:t>
            </a:r>
            <a:r>
              <a:rPr lang="ko-KR" altLang="en-US" dirty="0" smtClean="0"/>
              <a:t>는 내부 클록에서만 </a:t>
            </a:r>
            <a:r>
              <a:rPr lang="ko-KR" altLang="en-US" dirty="0" err="1" smtClean="0"/>
              <a:t>프리스케일</a:t>
            </a:r>
            <a:r>
              <a:rPr lang="ko-KR" altLang="en-US" dirty="0" smtClean="0"/>
              <a:t> 수행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2</a:t>
            </a:r>
            <a:r>
              <a:rPr lang="ko-KR" altLang="en-US" dirty="0" smtClean="0"/>
              <a:t>와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</a:t>
            </a:r>
            <a:r>
              <a:rPr lang="ko-KR" altLang="en-US" dirty="0" smtClean="0"/>
              <a:t>의 프리스케일이 동일하지 않음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외부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</a:t>
            </a:r>
            <a:r>
              <a:rPr lang="en-US" altLang="ko-KR" dirty="0" smtClean="0"/>
              <a:t>T2</a:t>
            </a:r>
            <a:r>
              <a:rPr lang="ko-KR" altLang="en-US" dirty="0" smtClean="0"/>
              <a:t>를 사용할 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하강에지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상승에지 </a:t>
            </a:r>
            <a:r>
              <a:rPr lang="ko-KR" altLang="en-US" dirty="0" err="1" smtClean="0"/>
              <a:t>클록을</a:t>
            </a:r>
            <a:r>
              <a:rPr lang="ko-KR" altLang="en-US" dirty="0" smtClean="0"/>
              <a:t> 선택할 수 있음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472" y="3696968"/>
            <a:ext cx="8136904" cy="291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8</a:t>
            </a:r>
            <a:r>
              <a:rPr lang="ko-KR" altLang="en-US" dirty="0" smtClean="0"/>
              <a:t>비트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 주요 레지스터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TCNTn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TCCRn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레지스터에서 설정한 파형 발생모드에 따라 계수하는 레지스터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TCCRn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TCNTn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계수 동작 파형 발생모드를 설정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프리스케일러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TCCRn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레지스터에서 설정한 모드에 따라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TCNTn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레지스터가 계수될 때 </a:t>
            </a:r>
            <a:r>
              <a:rPr lang="en-US" altLang="ko-KR" dirty="0" err="1" smtClean="0"/>
              <a:t>OCRn</a:t>
            </a:r>
            <a:r>
              <a:rPr lang="ko-KR" altLang="en-US" dirty="0" smtClean="0"/>
              <a:t>과 일치하는 순간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핀에 펄스 출력 결정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TIMSK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타이머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인터럽트와 </a:t>
            </a:r>
            <a:r>
              <a:rPr lang="ko-KR" altLang="en-US" dirty="0" err="1" smtClean="0"/>
              <a:t>비교일치</a:t>
            </a:r>
            <a:r>
              <a:rPr lang="ko-KR" altLang="en-US" dirty="0" smtClean="0"/>
              <a:t> 인터럽트 활성화를 설정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TIFR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타이머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인터럽트와 </a:t>
            </a:r>
            <a:r>
              <a:rPr lang="ko-KR" altLang="en-US" dirty="0" err="1" smtClean="0"/>
              <a:t>비교일치</a:t>
            </a:r>
            <a:r>
              <a:rPr lang="ko-KR" altLang="en-US" dirty="0" smtClean="0"/>
              <a:t> 인터럽트가 발생되었을 때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해당 플래그가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셋됨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인터럽트 서비스 루틴으로 진입하면 그 비트는 자동으로 </a:t>
            </a:r>
            <a:r>
              <a:rPr lang="ko-KR" altLang="en-US" dirty="0" err="1" smtClean="0"/>
              <a:t>클리어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</a:t>
            </a:r>
            <a:r>
              <a:rPr lang="ko-KR" altLang="en-US" dirty="0" smtClean="0"/>
              <a:t>로 설정되어 대기 중인 상황에서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기록하면 플래그값이 </a:t>
            </a:r>
            <a:r>
              <a:rPr lang="ko-KR" altLang="en-US" dirty="0" err="1" smtClean="0"/>
              <a:t>클리어</a:t>
            </a:r>
            <a:endParaRPr lang="en-US" altLang="ko-KR" dirty="0" smtClean="0"/>
          </a:p>
          <a:p>
            <a:pPr lvl="4">
              <a:buNone/>
            </a:pPr>
            <a:r>
              <a:rPr lang="ko-KR" altLang="en-US" dirty="0" smtClean="0"/>
              <a:t>인터럽트 서비스 루틴으로 진입하지 않음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85428" y="980728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2" indent="-342900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[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n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과 관련된 레지스터와 비트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]</a:t>
            </a:r>
            <a:endParaRPr kumimoji="0" lang="ko-KR" altLang="en-US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988" y="1430756"/>
            <a:ext cx="8428484" cy="4446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363147"/>
            <a:ext cx="8534722" cy="477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3"/>
          <p:cNvSpPr>
            <a:spLocks noGrp="1"/>
          </p:cNvSpPr>
          <p:nvPr>
            <p:ph idx="1"/>
          </p:nvPr>
        </p:nvSpPr>
        <p:spPr bwMode="auto">
          <a:xfrm>
            <a:off x="393700" y="980729"/>
            <a:ext cx="8358188" cy="3528391"/>
          </a:xfrm>
          <a:ln>
            <a:round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/>
              <a:t>8</a:t>
            </a:r>
            <a:r>
              <a:rPr lang="ko-KR" altLang="en-US" sz="2200" dirty="0" smtClean="0"/>
              <a:t>비트 타이머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카운터의 필요성을 이해할 수 있다</a:t>
            </a:r>
            <a:r>
              <a:rPr lang="en-US" altLang="ko-KR" sz="2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일반 모드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고속 </a:t>
            </a:r>
            <a:r>
              <a:rPr lang="en-US" altLang="ko-KR" sz="2200" dirty="0" smtClean="0"/>
              <a:t>PWM </a:t>
            </a:r>
            <a:r>
              <a:rPr lang="ko-KR" altLang="en-US" sz="2200" dirty="0" smtClean="0"/>
              <a:t>모드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위상정정 </a:t>
            </a:r>
            <a:r>
              <a:rPr lang="en-US" altLang="ko-KR" sz="2200" dirty="0" smtClean="0"/>
              <a:t>PWM </a:t>
            </a:r>
            <a:r>
              <a:rPr lang="ko-KR" altLang="en-US" sz="2200" dirty="0" smtClean="0"/>
              <a:t>모드</a:t>
            </a:r>
            <a:r>
              <a:rPr lang="en-US" altLang="ko-KR" sz="2200" dirty="0" smtClean="0"/>
              <a:t>, CTC </a:t>
            </a:r>
            <a:r>
              <a:rPr lang="ko-KR" altLang="en-US" sz="2200" dirty="0" smtClean="0"/>
              <a:t>모드의 파형 발생과 비교 출력 방법을 이해할 수 있다</a:t>
            </a:r>
            <a:r>
              <a:rPr lang="en-US" altLang="ko-KR" sz="2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200" dirty="0" smtClean="0"/>
              <a:t>8</a:t>
            </a:r>
            <a:r>
              <a:rPr lang="ko-KR" altLang="en-US" sz="2200" dirty="0" smtClean="0"/>
              <a:t>비트 타이머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카운터를 사용한 실험으로 타이머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카운터의 동작을 검증할 수 있다</a:t>
            </a:r>
            <a:r>
              <a:rPr lang="en-US" altLang="ko-KR" sz="2200" dirty="0" smtClean="0"/>
              <a:t>.</a:t>
            </a:r>
          </a:p>
        </p:txBody>
      </p:sp>
      <p:sp>
        <p:nvSpPr>
          <p:cNvPr id="5123" name="제목 5"/>
          <p:cNvSpPr>
            <a:spLocks noGrp="1"/>
          </p:cNvSpPr>
          <p:nvPr>
            <p:ph type="title"/>
          </p:nvPr>
        </p:nvSpPr>
        <p:spPr bwMode="auto">
          <a:xfrm>
            <a:off x="1049338" y="0"/>
            <a:ext cx="7113587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학습목표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n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en-US" altLang="ko-KR" dirty="0" smtClean="0"/>
              <a:t>8</a:t>
            </a:r>
            <a:r>
              <a:rPr lang="ko-KR" altLang="en-US" dirty="0" smtClean="0"/>
              <a:t>비트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n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초기화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오버플로가</a:t>
            </a:r>
            <a:r>
              <a:rPr lang="ko-KR" altLang="en-US" dirty="0" smtClean="0"/>
              <a:t> 발생하는 </a:t>
            </a:r>
            <a:r>
              <a:rPr lang="en-US" altLang="ko-KR" dirty="0" err="1" smtClean="0"/>
              <a:t>TCNTn</a:t>
            </a:r>
            <a:r>
              <a:rPr lang="ko-KR" altLang="en-US" dirty="0" smtClean="0"/>
              <a:t>값 순간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TCCRn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WGMn1~WGMn0 </a:t>
            </a:r>
            <a:r>
              <a:rPr lang="ko-KR" altLang="en-US" dirty="0" smtClean="0"/>
              <a:t>비트 설정에 따라 다름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276872"/>
            <a:ext cx="789583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n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n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사용을 위한 초기화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volatile unsigned long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글로벌 변수로 타이머 변수 선언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TCNTn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소스 초기화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 </a:t>
            </a:r>
            <a:r>
              <a:rPr lang="ko-KR" altLang="en-US" dirty="0" err="1" smtClean="0"/>
              <a:t>클록으로</a:t>
            </a:r>
            <a:r>
              <a:rPr lang="ko-KR" altLang="en-US" dirty="0" smtClean="0"/>
              <a:t> 초기화되어 있음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ISR(</a:t>
            </a:r>
            <a:r>
              <a:rPr lang="en-US" altLang="ko-KR" dirty="0" err="1" smtClean="0"/>
              <a:t>TIMERn_OVF_vect</a:t>
            </a:r>
            <a:r>
              <a:rPr lang="en-US" altLang="ko-KR" dirty="0" smtClean="0"/>
              <a:t>){ }</a:t>
            </a:r>
            <a:r>
              <a:rPr lang="ko-KR" altLang="en-US" dirty="0" smtClean="0"/>
              <a:t>에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smtClean="0"/>
              <a:t>인터럽트 서비스 루틴을 작성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TCCRn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WGMn1~WGMn0 </a:t>
            </a:r>
            <a:r>
              <a:rPr lang="ko-KR" altLang="en-US" dirty="0" smtClean="0"/>
              <a:t>파형 발생모드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TCCRn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CSn2~CSn0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설정하여 인터럽트 발생 주기를 결정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TIMSK </a:t>
            </a:r>
            <a:r>
              <a:rPr lang="ko-KR" altLang="en-US" dirty="0" smtClean="0"/>
              <a:t>레지스터의 </a:t>
            </a:r>
            <a:r>
              <a:rPr lang="en-US" altLang="ko-KR" dirty="0" err="1" smtClean="0"/>
              <a:t>TOIEn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n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활성화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sei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명령으로 전역 인터럽트를 활성화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n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주기 계산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발생 주기를 기본 시간 단위로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발생 주기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r>
              <a:rPr lang="en-US" altLang="ko-KR" dirty="0" smtClean="0"/>
              <a:t>1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주기 펄스 수 결정</a:t>
            </a:r>
            <a:endParaRPr lang="en-US" altLang="ko-KR" dirty="0" smtClean="0"/>
          </a:p>
          <a:p>
            <a:pPr lvl="4"/>
            <a:endParaRPr lang="ko-KR" altLang="en-US" dirty="0" smtClean="0"/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564904"/>
            <a:ext cx="4464496" cy="609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933056"/>
            <a:ext cx="7605042" cy="164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n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3"/>
            <a:r>
              <a:rPr lang="en-US" altLang="ko-KR" dirty="0" smtClean="0"/>
              <a:t>2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프리스케일</a:t>
            </a:r>
            <a:r>
              <a:rPr lang="ko-KR" altLang="en-US" dirty="0" smtClean="0"/>
              <a:t> 결정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3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소스 주파수 적용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내부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또는 외부 </a:t>
            </a:r>
            <a:r>
              <a:rPr lang="ko-KR" altLang="en-US" dirty="0" err="1" smtClean="0"/>
              <a:t>클록</a:t>
            </a:r>
            <a:r>
              <a:rPr lang="ko-KR" altLang="en-US" dirty="0" smtClean="0"/>
              <a:t> 주파수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초기는 내부 </a:t>
            </a:r>
            <a:r>
              <a:rPr lang="ko-KR" altLang="en-US" dirty="0" err="1" smtClean="0"/>
              <a:t>클록으로</a:t>
            </a:r>
            <a:r>
              <a:rPr lang="ko-KR" altLang="en-US" dirty="0" smtClean="0"/>
              <a:t> 초기화되어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en-US" altLang="ko-KR" dirty="0" smtClean="0"/>
              <a:t>4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</a:t>
            </a:r>
            <a:r>
              <a:rPr lang="en-US" altLang="ko-KR" baseline="-25000" dirty="0" err="1" smtClean="0"/>
              <a:t>overflow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 계산</a:t>
            </a:r>
            <a:endParaRPr lang="en-US" altLang="ko-KR" dirty="0" smtClean="0"/>
          </a:p>
          <a:p>
            <a:pPr lvl="4">
              <a:buNone/>
            </a:pPr>
            <a:r>
              <a:rPr lang="ko-KR" altLang="en-US" dirty="0" smtClean="0"/>
              <a:t>매크로 식을 이용하여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주기 시간 결정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3"/>
            <a:ext cx="7776864" cy="276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n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타이머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주기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msec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</a:t>
            </a:r>
            <a:r>
              <a:rPr lang="en-US" altLang="ko-KR" dirty="0" smtClean="0"/>
              <a:t>)</a:t>
            </a:r>
            <a:r>
              <a:rPr lang="ko-KR" altLang="en-US" dirty="0" smtClean="0"/>
              <a:t> 매크로 </a:t>
            </a:r>
            <a:r>
              <a:rPr lang="en-US" altLang="ko-KR" dirty="0" smtClean="0"/>
              <a:t>: MS_OVERFLOW_CYCLE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256L</a:t>
            </a:r>
          </a:p>
          <a:p>
            <a:pPr lvl="3"/>
            <a:r>
              <a:rPr lang="en-US" altLang="ko-KR" dirty="0" smtClean="0"/>
              <a:t>ATmega128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2byte, long</a:t>
            </a:r>
            <a:r>
              <a:rPr lang="ko-KR" altLang="en-US" dirty="0" smtClean="0"/>
              <a:t>형은 </a:t>
            </a:r>
            <a:r>
              <a:rPr lang="en-US" altLang="ko-KR" dirty="0" smtClean="0"/>
              <a:t>4byte</a:t>
            </a:r>
            <a:r>
              <a:rPr lang="ko-KR" altLang="en-US" dirty="0" smtClean="0"/>
              <a:t>로써 </a:t>
            </a:r>
            <a:r>
              <a:rPr lang="en-US" altLang="ko-KR" dirty="0" smtClean="0"/>
              <a:t>long</a:t>
            </a:r>
            <a:r>
              <a:rPr lang="ko-KR" altLang="en-US" dirty="0" smtClean="0"/>
              <a:t>형 정수 상수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256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2byte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정수</a:t>
            </a:r>
            <a:r>
              <a:rPr lang="en-US" altLang="ko-KR" dirty="0" smtClean="0"/>
              <a:t>, 256L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4byte long</a:t>
            </a:r>
            <a:r>
              <a:rPr lang="ko-KR" altLang="en-US" dirty="0" smtClean="0"/>
              <a:t>형 정수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*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형</a:t>
            </a:r>
            <a:r>
              <a:rPr lang="en-US" altLang="ko-KR" dirty="0" smtClean="0"/>
              <a:t>, 256*256=2</a:t>
            </a:r>
            <a:r>
              <a:rPr lang="en-US" altLang="ko-KR" baseline="30000" dirty="0" smtClean="0"/>
              <a:t>8</a:t>
            </a:r>
            <a:r>
              <a:rPr lang="en-US" altLang="ko-KR" dirty="0" smtClean="0"/>
              <a:t>*2</a:t>
            </a:r>
            <a:r>
              <a:rPr lang="en-US" altLang="ko-KR" baseline="30000" dirty="0" smtClean="0"/>
              <a:t>8</a:t>
            </a:r>
            <a:r>
              <a:rPr lang="en-US" altLang="ko-KR" dirty="0" smtClean="0"/>
              <a:t>=2</a:t>
            </a:r>
            <a:r>
              <a:rPr lang="en-US" altLang="ko-KR" baseline="30000" dirty="0" smtClean="0"/>
              <a:t>16</a:t>
            </a:r>
            <a:r>
              <a:rPr lang="en-US" altLang="ko-KR" dirty="0" smtClean="0"/>
              <a:t>, 2byte(16</a:t>
            </a:r>
            <a:r>
              <a:rPr lang="ko-KR" altLang="en-US" dirty="0" smtClean="0"/>
              <a:t>비트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정수로 </a:t>
            </a:r>
            <a:r>
              <a:rPr lang="ko-KR" altLang="en-US" dirty="0" err="1" smtClean="0"/>
              <a:t>오버플로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long</a:t>
            </a:r>
            <a:r>
              <a:rPr lang="ko-KR" altLang="en-US" dirty="0" smtClean="0"/>
              <a:t>형 정수 연산으로 정수형 자료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발생 방지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en-US" altLang="ko-KR" dirty="0" smtClean="0"/>
              <a:t>F_CPU/1000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(double)F_CPU/1000.0</a:t>
            </a:r>
          </a:p>
          <a:p>
            <a:pPr lvl="3"/>
            <a:r>
              <a:rPr lang="ko-KR" altLang="en-US" dirty="0" smtClean="0"/>
              <a:t>전자는 정수형</a:t>
            </a:r>
            <a:r>
              <a:rPr lang="en-US" altLang="ko-KR" dirty="0" smtClean="0"/>
              <a:t>/</a:t>
            </a:r>
            <a:r>
              <a:rPr lang="ko-KR" altLang="en-US" dirty="0" smtClean="0"/>
              <a:t>정수형 연산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정수형 결과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후자는 </a:t>
            </a:r>
            <a:r>
              <a:rPr lang="ko-KR" altLang="en-US" dirty="0" err="1" smtClean="0"/>
              <a:t>실수형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실수형</a:t>
            </a:r>
            <a:r>
              <a:rPr lang="ko-KR" altLang="en-US" dirty="0" smtClean="0"/>
              <a:t> 연산 </a:t>
            </a:r>
            <a:r>
              <a:rPr lang="en-US" altLang="ko-KR" dirty="0" smtClean="0">
                <a:sym typeface="Wingdings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실수형</a:t>
            </a:r>
            <a:r>
              <a:rPr lang="ko-KR" altLang="en-US" dirty="0" smtClean="0"/>
              <a:t> 결과</a:t>
            </a:r>
            <a:endParaRPr lang="en-US" altLang="ko-KR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4" y="1484784"/>
            <a:ext cx="8014152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n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인터럽트를 이용한 시간 지연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인터럽트로 시간 지연하기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서비스 루틴과 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 활용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시간 지연 확인 방법</a:t>
            </a:r>
            <a:endParaRPr lang="en-US" altLang="ko-KR" dirty="0" smtClean="0"/>
          </a:p>
          <a:p>
            <a:pPr marL="360000" lvl="3" indent="0">
              <a:buNone/>
            </a:pPr>
            <a:r>
              <a:rPr lang="ko-KR" altLang="en-US" dirty="0" smtClean="0"/>
              <a:t>❶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발생 횟수 계산</a:t>
            </a:r>
            <a:endParaRPr lang="en-US" altLang="ko-KR" dirty="0" smtClean="0"/>
          </a:p>
          <a:p>
            <a:pPr marL="360000" lvl="3" indent="0">
              <a:buNone/>
            </a:pPr>
            <a:endParaRPr lang="en-US" altLang="ko-KR" dirty="0" smtClean="0"/>
          </a:p>
          <a:p>
            <a:pPr marL="360000" lvl="3" indent="0">
              <a:buNone/>
            </a:pPr>
            <a:endParaRPr lang="en-US" altLang="ko-KR" dirty="0" smtClean="0"/>
          </a:p>
          <a:p>
            <a:pPr marL="360000" lvl="3" indent="0">
              <a:buNone/>
            </a:pPr>
            <a:endParaRPr lang="en-US" altLang="ko-KR" dirty="0" smtClean="0"/>
          </a:p>
          <a:p>
            <a:pPr marL="360000" lvl="3" indent="0">
              <a:buNone/>
            </a:pPr>
            <a:r>
              <a:rPr lang="ko-KR" altLang="en-US" dirty="0" smtClean="0"/>
              <a:t>❷ </a:t>
            </a:r>
            <a:r>
              <a:rPr lang="ko-KR" altLang="en-US" dirty="0" err="1" smtClean="0"/>
              <a:t>주프로그램</a:t>
            </a:r>
            <a:r>
              <a:rPr lang="ko-KR" altLang="en-US" dirty="0" smtClean="0"/>
              <a:t> </a:t>
            </a:r>
            <a:r>
              <a:rPr lang="en-US" altLang="ko-KR" dirty="0" smtClean="0"/>
              <a:t>: n</a:t>
            </a:r>
            <a:r>
              <a:rPr lang="ko-KR" altLang="en-US" baseline="-25000" dirty="0" err="1" smtClean="0"/>
              <a:t>오버플로</a:t>
            </a:r>
            <a:r>
              <a:rPr lang="ko-KR" altLang="en-US" baseline="-25000" dirty="0" smtClean="0"/>
              <a:t> 발생 </a:t>
            </a:r>
            <a:r>
              <a:rPr lang="ko-KR" altLang="en-US" baseline="-25000" dirty="0" err="1" smtClean="0"/>
              <a:t>횟수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요청 변수에 저장</a:t>
            </a:r>
            <a:endParaRPr lang="en-US" altLang="ko-KR" dirty="0" smtClean="0"/>
          </a:p>
          <a:p>
            <a:pPr marL="360000" lvl="3" indent="0">
              <a:buNone/>
            </a:pPr>
            <a:r>
              <a:rPr lang="en-US" altLang="ko-KR" dirty="0" smtClean="0"/>
              <a:t>  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서비스루틴 </a:t>
            </a:r>
            <a:r>
              <a:rPr lang="en-US" altLang="ko-KR" dirty="0" smtClean="0"/>
              <a:t>: </a:t>
            </a:r>
          </a:p>
          <a:p>
            <a:pPr marL="360000" lvl="3" indent="0">
              <a:buNone/>
            </a:pPr>
            <a:r>
              <a:rPr lang="en-US" altLang="ko-KR" dirty="0" smtClean="0"/>
              <a:t>   - </a:t>
            </a:r>
            <a:r>
              <a:rPr lang="ko-KR" altLang="en-US" dirty="0" smtClean="0"/>
              <a:t>실행마다 </a:t>
            </a:r>
            <a:r>
              <a:rPr lang="en-US" altLang="ko-KR" dirty="0" smtClean="0"/>
              <a:t>n</a:t>
            </a:r>
            <a:r>
              <a:rPr lang="ko-KR" altLang="en-US" baseline="-25000" dirty="0" err="1" smtClean="0"/>
              <a:t>오버플로</a:t>
            </a:r>
            <a:r>
              <a:rPr lang="ko-KR" altLang="en-US" baseline="-25000" dirty="0" smtClean="0"/>
              <a:t> 발생 </a:t>
            </a:r>
            <a:r>
              <a:rPr lang="ko-KR" altLang="en-US" baseline="-25000" dirty="0" err="1" smtClean="0"/>
              <a:t>횟수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감소</a:t>
            </a:r>
            <a:endParaRPr lang="en-US" altLang="ko-KR" dirty="0" smtClean="0"/>
          </a:p>
          <a:p>
            <a:pPr marL="360000" lvl="3" indent="0">
              <a:buNone/>
            </a:pPr>
            <a:r>
              <a:rPr lang="en-US" altLang="ko-KR" dirty="0" smtClean="0"/>
              <a:t>   - 0</a:t>
            </a:r>
            <a:r>
              <a:rPr lang="ko-KR" altLang="en-US" dirty="0" smtClean="0"/>
              <a:t>이 되면 요청 시간이 경과된 것임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284984"/>
            <a:ext cx="3240360" cy="75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n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err="1" smtClean="0"/>
              <a:t>msec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단위의 특정 시간 </a:t>
            </a:r>
            <a:r>
              <a:rPr lang="en-US" altLang="ko-KR" dirty="0" err="1" smtClean="0"/>
              <a:t>ms_interval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동안 발생할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오버플로</a:t>
            </a:r>
            <a:r>
              <a:rPr lang="ko-KR" altLang="en-US" dirty="0" smtClean="0"/>
              <a:t> 횟수 함수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4937" y="1793365"/>
            <a:ext cx="7632849" cy="4752527"/>
            <a:chOff x="683567" y="1772817"/>
            <a:chExt cx="7632849" cy="4752527"/>
          </a:xfrm>
        </p:grpSpPr>
        <p:grpSp>
          <p:nvGrpSpPr>
            <p:cNvPr id="16" name="그룹 15"/>
            <p:cNvGrpSpPr/>
            <p:nvPr/>
          </p:nvGrpSpPr>
          <p:grpSpPr>
            <a:xfrm>
              <a:off x="683567" y="1772817"/>
              <a:ext cx="7632849" cy="4752527"/>
              <a:chOff x="582998" y="908721"/>
              <a:chExt cx="7869869" cy="6237226"/>
            </a:xfrm>
          </p:grpSpPr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25" y="908721"/>
                <a:ext cx="7833742" cy="14780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3923928" y="2507719"/>
                <a:ext cx="4528939" cy="4638228"/>
              </a:xfrm>
              <a:prstGeom prst="rect">
                <a:avLst/>
              </a:prstGeom>
              <a:ln w="22225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ISR(TIMER0_OVF_vect)</a:t>
                </a:r>
              </a:p>
              <a:p>
                <a:r>
                  <a:rPr lang="en-US" altLang="ko-KR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{</a:t>
                </a:r>
              </a:p>
              <a:p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	timer0</a:t>
                </a:r>
                <a:r>
                  <a:rPr lang="en-US" altLang="ko-KR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++;</a:t>
                </a:r>
              </a:p>
              <a:p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	…</a:t>
                </a:r>
                <a:endParaRPr lang="en-US" altLang="ko-KR" sz="16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	if(req_timer0 </a:t>
                </a:r>
                <a:r>
                  <a:rPr lang="en-US" altLang="ko-KR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&gt; 0)</a:t>
                </a:r>
              </a:p>
              <a:p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	     req_timer0-</a:t>
                </a:r>
                <a:r>
                  <a:rPr lang="en-US" altLang="ko-KR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-;</a:t>
                </a:r>
              </a:p>
              <a:p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}</a:t>
                </a:r>
              </a:p>
              <a:p>
                <a:r>
                  <a:rPr lang="en-US" altLang="ko-KR" sz="1600" dirty="0" err="1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</a:t>
                </a:r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en-US" altLang="ko-KR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main(void)</a:t>
                </a:r>
              </a:p>
              <a:p>
                <a:r>
                  <a:rPr lang="en-US" altLang="ko-KR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{</a:t>
                </a:r>
              </a:p>
              <a:p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	…</a:t>
                </a:r>
                <a:endParaRPr lang="en-US" altLang="ko-KR" sz="16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	req_timer0 </a:t>
                </a:r>
                <a:r>
                  <a:rPr lang="en-US" altLang="ko-KR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= ms_req_timer0(100);</a:t>
                </a:r>
              </a:p>
              <a:p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	if(req_timer0 == </a:t>
                </a:r>
                <a:r>
                  <a:rPr lang="en-US" altLang="ko-KR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0) </a:t>
                </a:r>
                <a:r>
                  <a:rPr lang="en-US" altLang="ko-KR" sz="1600" dirty="0" err="1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do_something</a:t>
                </a:r>
                <a:r>
                  <a:rPr lang="en-US" altLang="ko-KR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();</a:t>
                </a:r>
              </a:p>
              <a:p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	…</a:t>
                </a:r>
                <a:endParaRPr lang="en-US" altLang="ko-KR" sz="16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}</a:t>
                </a:r>
                <a:endParaRPr lang="ko-KR" altLang="en-US" sz="16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19" name="직선 화살표 연결선 18"/>
              <p:cNvCxnSpPr/>
              <p:nvPr/>
            </p:nvCxnSpPr>
            <p:spPr>
              <a:xfrm>
                <a:off x="619125" y="5917402"/>
                <a:ext cx="4240907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직사각형 20"/>
              <p:cNvSpPr/>
              <p:nvPr/>
            </p:nvSpPr>
            <p:spPr>
              <a:xfrm>
                <a:off x="625067" y="2704285"/>
                <a:ext cx="2891417" cy="68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❶ 요청변수 </a:t>
                </a:r>
                <a:r>
                  <a:rPr lang="en-US" altLang="ko-KR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req_timer0</a:t>
                </a:r>
                <a:r>
                  <a:rPr lang="ko-KR" altLang="en-US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에 </a:t>
                </a:r>
                <a:endParaRPr lang="en-US" altLang="ko-KR" sz="18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8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en-US" altLang="ko-KR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  </a:t>
                </a:r>
                <a:r>
                  <a:rPr lang="ko-KR" altLang="en-US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지연 요청시간 기록</a:t>
                </a:r>
                <a:endParaRPr lang="ko-KR" altLang="en-US" sz="18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>
                <a:off x="852963" y="4323709"/>
                <a:ext cx="4240907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852964" y="4328327"/>
                <a:ext cx="0" cy="2160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직사각형 23"/>
              <p:cNvSpPr/>
              <p:nvPr/>
            </p:nvSpPr>
            <p:spPr>
              <a:xfrm>
                <a:off x="805731" y="4310844"/>
                <a:ext cx="2415082" cy="68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❷ </a:t>
                </a:r>
                <a:r>
                  <a:rPr lang="ko-KR" altLang="en-US" sz="1800" dirty="0" err="1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오버플로</a:t>
                </a:r>
                <a:r>
                  <a:rPr lang="ko-KR" altLang="en-US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인터럽트</a:t>
                </a:r>
                <a:endParaRPr lang="en-US" altLang="ko-KR" sz="18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8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en-US" altLang="ko-KR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 </a:t>
                </a:r>
                <a:r>
                  <a:rPr lang="ko-KR" altLang="en-US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발생마다 </a:t>
                </a:r>
                <a:r>
                  <a:rPr lang="en-US" altLang="ko-KR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1</a:t>
                </a:r>
                <a:r>
                  <a:rPr lang="ko-KR" altLang="en-US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씩 감소</a:t>
                </a:r>
                <a:endParaRPr lang="ko-KR" altLang="en-US" sz="18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>
                <a:off x="619125" y="6200913"/>
                <a:ext cx="4240907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/>
              <p:cNvSpPr/>
              <p:nvPr/>
            </p:nvSpPr>
            <p:spPr>
              <a:xfrm>
                <a:off x="582998" y="6179578"/>
                <a:ext cx="3207319" cy="68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/>
                  <a:buChar char=""/>
                </a:pPr>
                <a:r>
                  <a:rPr lang="en-US" altLang="ko-KR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req_timer0 </a:t>
                </a:r>
                <a:r>
                  <a:rPr lang="ko-KR" altLang="en-US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가 </a:t>
                </a:r>
                <a:r>
                  <a:rPr lang="en-US" altLang="ko-KR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0</a:t>
                </a:r>
                <a:r>
                  <a:rPr lang="ko-KR" altLang="en-US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이면</a:t>
                </a:r>
                <a:endParaRPr lang="en-US" altLang="ko-KR" sz="18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r>
                  <a:rPr lang="en-US" altLang="ko-KR" sz="18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en-US" altLang="ko-KR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  </a:t>
                </a:r>
                <a:r>
                  <a:rPr lang="ko-KR" altLang="en-US" sz="18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요청된 시간이 경과되었음</a:t>
                </a:r>
                <a:endParaRPr lang="ko-KR" altLang="en-US" sz="18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</p:grpSp>
        <p:cxnSp>
          <p:nvCxnSpPr>
            <p:cNvPr id="42" name="직선 연결선 41"/>
            <p:cNvCxnSpPr/>
            <p:nvPr/>
          </p:nvCxnSpPr>
          <p:spPr>
            <a:xfrm>
              <a:off x="717476" y="5805264"/>
              <a:ext cx="0" cy="17558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6200000" flipV="1">
              <a:off x="-385835" y="4485928"/>
              <a:ext cx="2188116" cy="1850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(1) </a:t>
            </a:r>
            <a:r>
              <a:rPr lang="ko-KR" altLang="en-US" dirty="0" smtClean="0"/>
              <a:t>일반 모드의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설정 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서비스 루틴 </a:t>
            </a:r>
            <a:r>
              <a:rPr lang="ko-KR" altLang="en-US" dirty="0" err="1" smtClean="0"/>
              <a:t>작성</a:t>
            </a:r>
            <a:endParaRPr lang="en-US" altLang="ko-KR" dirty="0" err="1" smtClean="0"/>
          </a:p>
          <a:p>
            <a:pPr marL="22225" lvl="1" indent="0"/>
            <a:endParaRPr lang="en-US" altLang="ko-KR" dirty="0" smtClean="0"/>
          </a:p>
          <a:p>
            <a:pPr marL="22225" lvl="1" indent="0"/>
            <a:endParaRPr lang="en-US" altLang="ko-KR" dirty="0" smtClean="0"/>
          </a:p>
          <a:p>
            <a:pPr marL="22225" lvl="1" indent="0"/>
            <a:endParaRPr lang="en-US" altLang="ko-KR" dirty="0" smtClean="0"/>
          </a:p>
          <a:p>
            <a:pPr marL="22225" lvl="1" indent="0">
              <a:buNone/>
            </a:pPr>
            <a:endParaRPr lang="en-US" altLang="ko-KR" sz="1400" dirty="0" smtClean="0"/>
          </a:p>
          <a:p>
            <a:pPr marL="22225" lvl="1" indent="0">
              <a:buNone/>
            </a:pPr>
            <a:endParaRPr lang="en-US" altLang="ko-KR" sz="1400" dirty="0" smtClean="0"/>
          </a:p>
          <a:p>
            <a:pPr marL="22225" lvl="1" indent="0">
              <a:buNone/>
            </a:pPr>
            <a:endParaRPr lang="en-US" altLang="ko-KR" sz="1400" dirty="0" smtClean="0"/>
          </a:p>
          <a:p>
            <a:pPr lvl="3">
              <a:buNone/>
              <a:defRPr/>
            </a:pPr>
            <a:r>
              <a:rPr lang="ko-KR" altLang="en-US" dirty="0" smtClean="0"/>
              <a:t>   </a:t>
            </a:r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71600" y="4149080"/>
            <a:ext cx="633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+mn-ea"/>
                <a:ea typeface="+mn-ea"/>
              </a:rPr>
              <a:t>[</a:t>
            </a:r>
            <a:r>
              <a:rPr lang="ko-KR" altLang="en-US" sz="1600" dirty="0" smtClean="0">
                <a:latin typeface="+mn-ea"/>
                <a:ea typeface="+mn-ea"/>
              </a:rPr>
              <a:t>타이머</a:t>
            </a:r>
            <a:r>
              <a:rPr lang="en-US" altLang="ko-KR" sz="1600" dirty="0" smtClean="0">
                <a:latin typeface="+mn-ea"/>
                <a:ea typeface="+mn-ea"/>
              </a:rPr>
              <a:t>/</a:t>
            </a:r>
            <a:r>
              <a:rPr lang="ko-KR" altLang="en-US" sz="1600" dirty="0" smtClean="0">
                <a:latin typeface="+mn-ea"/>
                <a:ea typeface="+mn-ea"/>
              </a:rPr>
              <a:t>카운터</a:t>
            </a:r>
            <a:r>
              <a:rPr lang="en-US" altLang="ko-KR" sz="1600" dirty="0" smtClean="0">
                <a:latin typeface="+mn-ea"/>
                <a:ea typeface="+mn-ea"/>
              </a:rPr>
              <a:t>0 </a:t>
            </a:r>
            <a:r>
              <a:rPr lang="ko-KR" altLang="en-US" sz="1600" dirty="0" err="1" smtClean="0">
                <a:latin typeface="+mn-ea"/>
                <a:ea typeface="+mn-ea"/>
              </a:rPr>
              <a:t>오버플로</a:t>
            </a:r>
            <a:r>
              <a:rPr lang="ko-KR" altLang="en-US" sz="1600" dirty="0" smtClean="0">
                <a:latin typeface="+mn-ea"/>
                <a:ea typeface="+mn-ea"/>
              </a:rPr>
              <a:t> 발생에 따라 </a:t>
            </a:r>
            <a:r>
              <a:rPr lang="en-US" altLang="ko-KR" sz="1600" dirty="0" smtClean="0">
                <a:latin typeface="+mn-ea"/>
                <a:ea typeface="+mn-ea"/>
              </a:rPr>
              <a:t>LED</a:t>
            </a:r>
            <a:r>
              <a:rPr lang="ko-KR" altLang="en-US" sz="1600" dirty="0" smtClean="0">
                <a:latin typeface="+mn-ea"/>
                <a:ea typeface="+mn-ea"/>
              </a:rPr>
              <a:t>를 점멸하기 위한 회로</a:t>
            </a:r>
            <a:r>
              <a:rPr lang="en-US" altLang="ko-KR" sz="1600" dirty="0" smtClean="0">
                <a:latin typeface="+mn-ea"/>
                <a:ea typeface="+mn-ea"/>
              </a:rPr>
              <a:t>]</a:t>
            </a:r>
            <a:endParaRPr lang="ko-KR" altLang="en-US" sz="1600" dirty="0">
              <a:latin typeface="+mn-ea"/>
              <a:ea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539504"/>
            <a:ext cx="6156176" cy="148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2"/>
            <a:r>
              <a:rPr lang="en-US" altLang="ko-KR" dirty="0" smtClean="0"/>
              <a:t>timer0 :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발생마다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</a:t>
            </a:r>
            <a:endParaRPr lang="en-US" altLang="ko-KR" dirty="0" smtClean="0"/>
          </a:p>
          <a:p>
            <a:pPr marL="183833" lvl="2" indent="0">
              <a:buNone/>
            </a:pPr>
            <a:r>
              <a:rPr lang="en-US" altLang="ko-KR" dirty="0" smtClean="0"/>
              <a:t>	    100</a:t>
            </a:r>
            <a:r>
              <a:rPr lang="ko-KR" altLang="en-US" dirty="0" smtClean="0"/>
              <a:t>회 발생마다 </a:t>
            </a:r>
            <a:r>
              <a:rPr lang="en-US" altLang="ko-KR" dirty="0" smtClean="0"/>
              <a:t>PORTB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LED(PB7) </a:t>
            </a:r>
            <a:r>
              <a:rPr lang="ko-KR" altLang="en-US" dirty="0" smtClean="0"/>
              <a:t>비트 반전</a:t>
            </a:r>
            <a:endParaRPr lang="en-US" altLang="ko-KR" dirty="0" smtClean="0"/>
          </a:p>
          <a:p>
            <a:pPr lvl="1">
              <a:buNone/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928" y="1052736"/>
            <a:ext cx="8352928" cy="427946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2"/>
            <a:r>
              <a:rPr lang="en-US" altLang="ko-KR" dirty="0" smtClean="0"/>
              <a:t>main()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핀 방향 초기화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프리스케일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및 전역 인터럽트 활성화</a:t>
            </a:r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24744"/>
            <a:ext cx="8136904" cy="389397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95536" y="1124744"/>
            <a:ext cx="8748464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카운터의 필요성 </a:t>
            </a:r>
            <a:endParaRPr lang="en-US" altLang="ko-KR" sz="2200" dirty="0" smtClean="0">
              <a:solidFill>
                <a:schemeClr val="accent3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en-US" altLang="ko-KR" sz="2200" dirty="0" smtClean="0">
              <a:solidFill>
                <a:schemeClr val="accent3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n </a:t>
            </a:r>
            <a:r>
              <a:rPr lang="ko-KR" altLang="en-US" sz="2200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인터럽트 </a:t>
            </a:r>
            <a:endParaRPr lang="en-US" altLang="ko-KR" sz="2200" dirty="0" smtClean="0">
              <a:solidFill>
                <a:schemeClr val="accent3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 </a:t>
            </a:r>
            <a:r>
              <a:rPr lang="ko-KR" altLang="en-US" sz="2200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인터럽트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동영상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착시를 이용한 두 자리 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세그먼트 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LED 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디스플레이</a:t>
            </a:r>
            <a:endParaRPr lang="en-US" altLang="ko-KR" sz="2200" dirty="0" smtClean="0">
              <a:solidFill>
                <a:schemeClr val="accent6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요청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응답 인터페이스에 의한 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LED 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점멸 주기 제어</a:t>
            </a:r>
            <a:endParaRPr lang="en-US" altLang="ko-KR" sz="2200" dirty="0" smtClean="0">
              <a:solidFill>
                <a:schemeClr val="accent6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카운터 파형 발생모드와 </a:t>
            </a:r>
            <a:r>
              <a:rPr lang="en-US" altLang="ko-KR" sz="2200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en-US" altLang="ko-KR" sz="2200" dirty="0" smtClean="0">
              <a:solidFill>
                <a:schemeClr val="accent6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모터 속도제어</a:t>
            </a:r>
            <a:endParaRPr lang="en-US" altLang="ko-KR" sz="2200" dirty="0" smtClean="0">
              <a:solidFill>
                <a:schemeClr val="accent6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위상정정 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모터 속도제어 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동영상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514350" indent="-514350">
              <a:lnSpc>
                <a:spcPts val="3600"/>
              </a:lnSpc>
              <a:spcBef>
                <a:spcPts val="600"/>
              </a:spcBef>
              <a:buAutoNum type="arabicPeriod"/>
            </a:pP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 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RC </a:t>
            </a:r>
            <a:r>
              <a:rPr lang="ko-KR" altLang="en-US" sz="2200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서보모터</a:t>
            </a:r>
            <a:r>
              <a:rPr lang="ko-KR" altLang="en-US" sz="22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구동</a:t>
            </a:r>
            <a:endParaRPr lang="en-US" altLang="ko-KR" sz="2200" dirty="0" smtClean="0">
              <a:solidFill>
                <a:schemeClr val="accent6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147" name="제목 4"/>
          <p:cNvSpPr>
            <a:spLocks noGrp="1"/>
          </p:cNvSpPr>
          <p:nvPr>
            <p:ph type="title"/>
          </p:nvPr>
        </p:nvSpPr>
        <p:spPr bwMode="auto">
          <a:xfrm>
            <a:off x="1054100" y="0"/>
            <a:ext cx="7072313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 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en-US" altLang="ko-KR" dirty="0" smtClean="0"/>
              <a:t>LED </a:t>
            </a:r>
            <a:r>
              <a:rPr lang="ko-KR" altLang="en-US" dirty="0" smtClean="0"/>
              <a:t>점멸 주기 계산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2">
              <a:lnSpc>
                <a:spcPct val="150000"/>
              </a:lnSpc>
              <a:defRPr/>
            </a:pPr>
            <a:r>
              <a:rPr lang="ko-KR" altLang="en-US" dirty="0" err="1" smtClean="0"/>
              <a:t>오버플로</a:t>
            </a:r>
            <a:r>
              <a:rPr lang="ko-KR" altLang="en-US" dirty="0" smtClean="0"/>
              <a:t>  주기 펄스 수 </a:t>
            </a:r>
            <a:r>
              <a:rPr lang="en-US" altLang="ko-KR" dirty="0" smtClean="0"/>
              <a:t>: 256   (0x00 </a:t>
            </a:r>
            <a:r>
              <a:rPr lang="en-US" altLang="ko-KR" dirty="0" smtClean="0">
                <a:sym typeface="Wingdings" pitchFamily="2" charset="2"/>
              </a:rPr>
              <a:t> 0xFF)</a:t>
            </a:r>
            <a:endParaRPr lang="en-US" altLang="ko-KR" dirty="0" smtClean="0"/>
          </a:p>
          <a:p>
            <a:pPr lvl="2">
              <a:lnSpc>
                <a:spcPct val="150000"/>
              </a:lnSpc>
              <a:defRPr/>
            </a:pPr>
            <a:r>
              <a:rPr lang="ko-KR" altLang="en-US" dirty="0" smtClean="0"/>
              <a:t>설정된 </a:t>
            </a:r>
            <a:r>
              <a:rPr lang="ko-KR" altLang="en-US" dirty="0" err="1" smtClean="0"/>
              <a:t>프리스케일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256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>
              <a:lnSpc>
                <a:spcPct val="150000"/>
              </a:lnSpc>
              <a:defRPr/>
            </a:pPr>
            <a:r>
              <a:rPr lang="ko-KR" altLang="en-US" dirty="0" err="1" smtClean="0"/>
              <a:t>클록소스</a:t>
            </a:r>
            <a:r>
              <a:rPr lang="ko-KR" altLang="en-US" dirty="0" smtClean="0"/>
              <a:t> 주파수 </a:t>
            </a:r>
            <a:r>
              <a:rPr lang="en-US" altLang="ko-KR" dirty="0" smtClean="0"/>
              <a:t>: 8MHz </a:t>
            </a:r>
            <a:r>
              <a:rPr lang="ko-KR" altLang="en-US" dirty="0" smtClean="0"/>
              <a:t>사용 사례</a:t>
            </a:r>
            <a:endParaRPr lang="en-US" altLang="ko-KR" dirty="0" smtClean="0"/>
          </a:p>
          <a:p>
            <a:pPr lvl="2">
              <a:lnSpc>
                <a:spcPct val="150000"/>
              </a:lnSpc>
              <a:defRPr/>
            </a:pPr>
            <a:r>
              <a:rPr lang="ko-KR" altLang="en-US" dirty="0" err="1" smtClean="0"/>
              <a:t>오버플로</a:t>
            </a:r>
            <a:r>
              <a:rPr lang="ko-KR" altLang="en-US" dirty="0" smtClean="0"/>
              <a:t> 주기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</a:t>
            </a:r>
            <a:r>
              <a:rPr lang="en-US" altLang="ko-KR" sz="1000" dirty="0" err="1" smtClean="0"/>
              <a:t>overflow</a:t>
            </a:r>
            <a:r>
              <a:rPr lang="ko-KR" altLang="en-US" dirty="0" smtClean="0"/>
              <a:t>  </a:t>
            </a:r>
            <a:r>
              <a:rPr lang="en-US" altLang="ko-KR" dirty="0" smtClean="0"/>
              <a:t>:  8.192 </a:t>
            </a:r>
            <a:r>
              <a:rPr lang="en-US" altLang="ko-KR" dirty="0" err="1" smtClean="0"/>
              <a:t>msec</a:t>
            </a:r>
            <a:endParaRPr lang="en-US" altLang="ko-KR" dirty="0" smtClean="0"/>
          </a:p>
          <a:p>
            <a:pPr lvl="2">
              <a:lnSpc>
                <a:spcPct val="150000"/>
              </a:lnSpc>
              <a:defRPr/>
            </a:pPr>
            <a:r>
              <a:rPr lang="en-US" altLang="ko-KR" dirty="0" smtClean="0"/>
              <a:t>100</a:t>
            </a:r>
            <a:r>
              <a:rPr lang="ko-KR" altLang="en-US" dirty="0" smtClean="0"/>
              <a:t>회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시간 </a:t>
            </a:r>
            <a:r>
              <a:rPr lang="en-US" altLang="ko-KR" dirty="0" smtClean="0"/>
              <a:t>: 100 x </a:t>
            </a:r>
            <a:r>
              <a:rPr lang="en-US" altLang="ko-KR" dirty="0" err="1" smtClean="0"/>
              <a:t>T</a:t>
            </a:r>
            <a:r>
              <a:rPr lang="en-US" altLang="ko-KR" sz="1000" dirty="0" err="1" smtClean="0"/>
              <a:t>overflow</a:t>
            </a:r>
            <a:r>
              <a:rPr lang="en-US" altLang="ko-KR" dirty="0" smtClean="0"/>
              <a:t> = 0.819 sec</a:t>
            </a:r>
          </a:p>
          <a:p>
            <a:pPr lvl="2">
              <a:lnSpc>
                <a:spcPct val="150000"/>
              </a:lnSpc>
              <a:defRPr/>
            </a:pPr>
            <a:r>
              <a:rPr lang="en-US" altLang="ko-KR" dirty="0" smtClean="0"/>
              <a:t>LED </a:t>
            </a:r>
            <a:r>
              <a:rPr lang="ko-KR" altLang="en-US" dirty="0" smtClean="0"/>
              <a:t>점멸 주기 </a:t>
            </a:r>
            <a:r>
              <a:rPr lang="en-US" altLang="ko-KR" dirty="0" smtClean="0"/>
              <a:t>: 2 x 100</a:t>
            </a:r>
            <a:r>
              <a:rPr lang="ko-KR" altLang="en-US" dirty="0" smtClean="0"/>
              <a:t>회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시간     </a:t>
            </a:r>
            <a:r>
              <a:rPr lang="en-US" altLang="ko-KR" dirty="0" smtClean="0"/>
              <a:t>1.64 </a:t>
            </a:r>
            <a:r>
              <a:rPr lang="en-US" altLang="ko-KR" dirty="0" err="1" smtClean="0"/>
              <a:t>msec</a:t>
            </a:r>
            <a:r>
              <a:rPr lang="ko-KR" altLang="en-US" dirty="0" smtClean="0"/>
              <a:t> 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5445224"/>
            <a:ext cx="20002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628800"/>
            <a:ext cx="5343408" cy="815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68212" y="3933056"/>
            <a:ext cx="5619741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 </a:t>
            </a:r>
            <a:r>
              <a:rPr lang="ko-KR" altLang="en-US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오버플로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인터럽트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</a:t>
            </a:r>
            <a:r>
              <a:rPr lang="en-US" altLang="ko-KR" dirty="0" smtClean="0">
                <a:solidFill>
                  <a:srgbClr val="C00000"/>
                </a:solidFill>
              </a:rPr>
              <a:t>(video.zip </a:t>
            </a:r>
            <a:r>
              <a:rPr lang="ko-KR" altLang="en-US" dirty="0" smtClean="0">
                <a:solidFill>
                  <a:srgbClr val="C00000"/>
                </a:solidFill>
              </a:rPr>
              <a:t>참고</a:t>
            </a:r>
            <a:r>
              <a:rPr lang="en-US" altLang="ko-KR" dirty="0" smtClean="0">
                <a:solidFill>
                  <a:srgbClr val="C00000"/>
                </a:solidFill>
              </a:rPr>
              <a:t> / 8-4)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659607"/>
            <a:ext cx="6819900" cy="3857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착시를 이용한 두 자리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세그먼트   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사전 지식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두 자리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  </a:t>
            </a:r>
            <a:r>
              <a:rPr lang="ko-KR" altLang="en-US" dirty="0" smtClean="0"/>
              <a:t>디스플레이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병렬 신호출력 디스플레이 방법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16</a:t>
            </a:r>
            <a:r>
              <a:rPr lang="ko-KR" altLang="en-US" dirty="0" smtClean="0"/>
              <a:t>개의 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 사용</a:t>
            </a:r>
            <a:endParaRPr lang="en-US" altLang="ko-KR" dirty="0" smtClean="0"/>
          </a:p>
          <a:p>
            <a:pPr lvl="4">
              <a:buNone/>
            </a:pPr>
            <a:r>
              <a:rPr lang="en-US" altLang="ko-KR" dirty="0" smtClean="0"/>
              <a:t>10</a:t>
            </a:r>
            <a:r>
              <a:rPr lang="ko-KR" altLang="en-US" dirty="0" smtClean="0"/>
              <a:t>의 자리 </a:t>
            </a:r>
            <a:r>
              <a:rPr lang="en-US" altLang="ko-KR" dirty="0" smtClean="0"/>
              <a:t>8</a:t>
            </a:r>
            <a:r>
              <a:rPr lang="ko-KR" altLang="en-US" dirty="0" smtClean="0"/>
              <a:t>핀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의 자리 </a:t>
            </a:r>
            <a:r>
              <a:rPr lang="en-US" altLang="ko-KR" dirty="0" smtClean="0"/>
              <a:t>8</a:t>
            </a:r>
            <a:r>
              <a:rPr lang="ko-KR" altLang="en-US" dirty="0" smtClean="0"/>
              <a:t>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착시를 이용한 디스플레이 방법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10</a:t>
            </a:r>
            <a:r>
              <a:rPr lang="ko-KR" altLang="en-US" dirty="0" smtClean="0"/>
              <a:t>개의 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 사용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숫자 데이터 </a:t>
            </a:r>
            <a:r>
              <a:rPr lang="en-US" altLang="ko-KR" dirty="0" smtClean="0"/>
              <a:t>: 8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10</a:t>
            </a:r>
            <a:r>
              <a:rPr lang="ko-KR" altLang="en-US" dirty="0" smtClean="0"/>
              <a:t>의 자리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자리 전류 경로 선택 </a:t>
            </a:r>
            <a:r>
              <a:rPr lang="en-US" altLang="ko-KR" dirty="0" smtClean="0"/>
              <a:t>: 2 </a:t>
            </a:r>
            <a:r>
              <a:rPr lang="ko-KR" altLang="en-US" dirty="0" smtClean="0"/>
              <a:t>핀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착시를 이용한 두 자리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세그먼트   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3"/>
            <a:r>
              <a:rPr lang="ko-KR" altLang="en-US" dirty="0" smtClean="0"/>
              <a:t>전류 경로 선택에 의한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두 자리 숫자 디스플레이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7488832" cy="476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착시를 이용한 두 자리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세그먼트   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2">
              <a:buNone/>
              <a:defRPr/>
            </a:pPr>
            <a:r>
              <a:rPr lang="en-US" altLang="ko-KR" dirty="0" smtClean="0"/>
              <a:t>(1) </a:t>
            </a:r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사용</a:t>
            </a:r>
            <a:endParaRPr lang="en-US" altLang="ko-KR" dirty="0" smtClean="0"/>
          </a:p>
          <a:p>
            <a:pPr lvl="2">
              <a:buNone/>
              <a:defRPr/>
            </a:pPr>
            <a:r>
              <a:rPr lang="en-US" altLang="ko-KR" dirty="0" smtClean="0"/>
              <a:t>(2) </a:t>
            </a:r>
            <a:r>
              <a:rPr lang="ko-KR" altLang="en-US" dirty="0" smtClean="0"/>
              <a:t>두 곳을 빠른 시간차로 번갈아 가며 디스플레이</a:t>
            </a:r>
            <a:endParaRPr lang="en-US" altLang="ko-KR" dirty="0" smtClean="0"/>
          </a:p>
          <a:p>
            <a:pPr lvl="2">
              <a:buNone/>
              <a:defRPr/>
            </a:pPr>
            <a:r>
              <a:rPr lang="en-US" altLang="ko-KR" dirty="0" smtClean="0"/>
              <a:t>    </a:t>
            </a:r>
            <a:r>
              <a:rPr lang="ko-KR" altLang="en-US" dirty="0" smtClean="0"/>
              <a:t>착시 현상으로 두 자리 숫자를 디스플레이 </a:t>
            </a:r>
            <a:r>
              <a:rPr lang="en-US" altLang="ko-KR" dirty="0" smtClean="0"/>
              <a:t>-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 수를 감소 효과</a:t>
            </a:r>
            <a:endParaRPr lang="en-US" altLang="ko-KR" dirty="0" smtClean="0"/>
          </a:p>
          <a:p>
            <a:pPr lvl="2">
              <a:buNone/>
              <a:defRPr/>
            </a:pPr>
            <a:r>
              <a:rPr lang="en-US" altLang="ko-KR" dirty="0" smtClean="0"/>
              <a:t>(3) </a:t>
            </a:r>
            <a:r>
              <a:rPr lang="ko-KR" altLang="en-US" dirty="0" smtClean="0"/>
              <a:t>트랜지스터를 이용한 간접 구동으로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필요한 전류를 공급</a:t>
            </a:r>
            <a:endParaRPr lang="en-US" altLang="ko-KR" dirty="0" smtClean="0"/>
          </a:p>
          <a:p>
            <a:pPr lvl="2">
              <a:buNone/>
              <a:defRPr/>
            </a:pPr>
            <a:r>
              <a:rPr lang="en-US" altLang="ko-KR" dirty="0" smtClean="0"/>
              <a:t>(4) </a:t>
            </a:r>
            <a:r>
              <a:rPr lang="ko-KR" altLang="en-US" dirty="0" smtClean="0"/>
              <a:t>너무 잦은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인터럽트가 발생하면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 프로그램의 동작이 정지될 수 있음을 확인</a:t>
            </a:r>
          </a:p>
          <a:p>
            <a:pPr lvl="2">
              <a:buNone/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착시를 이용한 두 자리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세그먼트   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실험 회로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 디스플레이 연결 핀 </a:t>
            </a:r>
            <a:r>
              <a:rPr lang="en-US" altLang="ko-KR" dirty="0" smtClean="0"/>
              <a:t>: C</a:t>
            </a:r>
            <a:r>
              <a:rPr lang="ko-KR" altLang="en-US" dirty="0" smtClean="0"/>
              <a:t>포트 </a:t>
            </a:r>
            <a:r>
              <a:rPr lang="en-US" altLang="ko-KR" dirty="0" smtClean="0"/>
              <a:t>PC7 ~ PC0</a:t>
            </a:r>
          </a:p>
          <a:p>
            <a:pPr lvl="2"/>
            <a:r>
              <a:rPr lang="ko-KR" altLang="en-US" dirty="0" smtClean="0"/>
              <a:t>자릿수 전류 경로 선택 핀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10</a:t>
            </a:r>
            <a:r>
              <a:rPr lang="ko-KR" altLang="en-US" dirty="0" smtClean="0"/>
              <a:t>의 자리 전류 경로 생성 </a:t>
            </a:r>
            <a:r>
              <a:rPr lang="en-US" altLang="ko-KR" dirty="0" smtClean="0"/>
              <a:t>: PD7 </a:t>
            </a:r>
            <a:r>
              <a:rPr lang="en-US" altLang="ko-KR" dirty="0" smtClean="0">
                <a:sym typeface="Wingdings" pitchFamily="2" charset="2"/>
              </a:rPr>
              <a:t> LOW </a:t>
            </a:r>
            <a:r>
              <a:rPr lang="ko-KR" altLang="en-US" dirty="0" smtClean="0">
                <a:sym typeface="Wingdings" pitchFamily="2" charset="2"/>
              </a:rPr>
              <a:t>전압레벨</a:t>
            </a:r>
            <a:endParaRPr lang="en-US" altLang="ko-KR" dirty="0" smtClean="0">
              <a:sym typeface="Wingdings" pitchFamily="2" charset="2"/>
            </a:endParaRPr>
          </a:p>
          <a:p>
            <a:pPr lvl="3"/>
            <a:r>
              <a:rPr lang="en-US" altLang="ko-KR" dirty="0" smtClean="0">
                <a:sym typeface="Wingdings" pitchFamily="2" charset="2"/>
              </a:rPr>
              <a:t>1</a:t>
            </a:r>
            <a:r>
              <a:rPr lang="ko-KR" altLang="en-US" dirty="0" smtClean="0">
                <a:sym typeface="Wingdings" pitchFamily="2" charset="2"/>
              </a:rPr>
              <a:t>의 자리 전류 경로 생성 </a:t>
            </a:r>
            <a:r>
              <a:rPr lang="en-US" altLang="ko-KR" dirty="0" smtClean="0">
                <a:sym typeface="Wingdings" pitchFamily="2" charset="2"/>
              </a:rPr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PD6 </a:t>
            </a:r>
            <a:r>
              <a:rPr lang="en-US" altLang="ko-KR" dirty="0" smtClean="0">
                <a:sym typeface="Wingdings" pitchFamily="2" charset="2"/>
              </a:rPr>
              <a:t> LOW </a:t>
            </a:r>
            <a:r>
              <a:rPr lang="ko-KR" altLang="en-US" dirty="0" smtClean="0">
                <a:sym typeface="Wingdings" pitchFamily="2" charset="2"/>
              </a:rPr>
              <a:t>전압레벨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170172"/>
            <a:ext cx="7128792" cy="3468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788024" y="3140968"/>
            <a:ext cx="277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공통 </a:t>
            </a:r>
            <a:r>
              <a:rPr lang="ko-KR" altLang="en-US" sz="1600" dirty="0" err="1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애노드</a:t>
            </a:r>
            <a:r>
              <a:rPr lang="ko-KR" altLang="en-US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7-</a:t>
            </a:r>
            <a:r>
              <a:rPr lang="ko-KR" altLang="en-US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세그먼트 </a:t>
            </a:r>
            <a:r>
              <a:rPr lang="en-US" altLang="ko-KR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LED</a:t>
            </a:r>
            <a:endParaRPr lang="ko-KR" altLang="en-US" sz="1600" dirty="0">
              <a:solidFill>
                <a:srgbClr val="C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착시를 이용한 두 자리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세그먼트   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LED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공통 </a:t>
            </a:r>
            <a:r>
              <a:rPr lang="ko-KR" altLang="en-US" dirty="0" err="1" smtClean="0"/>
              <a:t>애노드에</a:t>
            </a:r>
            <a:r>
              <a:rPr lang="ko-KR" altLang="en-US" dirty="0" smtClean="0"/>
              <a:t> 숫자 디스플레이를 위한 </a:t>
            </a:r>
            <a:r>
              <a:rPr lang="en-US" altLang="ko-KR" dirty="0" smtClean="0"/>
              <a:t>C</a:t>
            </a:r>
            <a:r>
              <a:rPr lang="ko-KR" altLang="en-US" dirty="0" smtClean="0"/>
              <a:t>포트 </a:t>
            </a:r>
            <a:r>
              <a:rPr lang="ko-KR" altLang="en-US" dirty="0" err="1" smtClean="0"/>
              <a:t>출력값</a:t>
            </a:r>
            <a:endParaRPr lang="ko-KR" altLang="en-US" dirty="0" smtClean="0"/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3568" y="3274794"/>
            <a:ext cx="3240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SR-2156A </a:t>
            </a:r>
            <a:r>
              <a:rPr lang="ko-KR" altLang="en-US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공통 </a:t>
            </a:r>
            <a:r>
              <a:rPr lang="ko-KR" altLang="en-US" sz="1600" dirty="0" err="1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애노드</a:t>
            </a:r>
            <a:r>
              <a:rPr lang="ko-KR" altLang="en-US" sz="16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핀 구성</a:t>
            </a:r>
            <a:endParaRPr lang="ko-KR" altLang="en-US" sz="1600" dirty="0">
              <a:solidFill>
                <a:srgbClr val="C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74594"/>
            <a:ext cx="416799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4123" y="3600926"/>
            <a:ext cx="7808317" cy="30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297420"/>
            <a:ext cx="763284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착시를 이용한 두 자리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세그먼트   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LED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숫자 디스플레이를 위해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C</a:t>
            </a:r>
            <a:r>
              <a:rPr lang="ko-KR" altLang="en-US" dirty="0" smtClean="0"/>
              <a:t>포트에 출력될 데이터를 위해 선언된 배열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11560" y="2153404"/>
            <a:ext cx="7632848" cy="4392488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11561" y="1555715"/>
            <a:ext cx="7653172" cy="3830931"/>
            <a:chOff x="4931598" y="-4941328"/>
            <a:chExt cx="8208911" cy="4121616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598" y="-4941328"/>
              <a:ext cx="8208911" cy="488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직선 화살표 연결선 18"/>
            <p:cNvCxnSpPr/>
            <p:nvPr/>
          </p:nvCxnSpPr>
          <p:spPr>
            <a:xfrm rot="10800000">
              <a:off x="6841217" y="-991984"/>
              <a:ext cx="2451109" cy="17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947915" y="-1150843"/>
              <a:ext cx="1791965" cy="3311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rgbClr val="C000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디스플레이할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숫자</a:t>
              </a:r>
              <a:endParaRPr lang="ko-KR" altLang="en-US" sz="1400" dirty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rot="10800000">
              <a:off x="6862520" y="-1813724"/>
              <a:ext cx="2451910" cy="17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947915" y="-1974132"/>
              <a:ext cx="3299883" cy="3311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C000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타이머 </a:t>
              </a:r>
              <a:r>
                <a:rPr lang="ko-KR" altLang="en-US" sz="1400" dirty="0" err="1" smtClean="0">
                  <a:solidFill>
                    <a:srgbClr val="C000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오버플로마다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갱신되는 변수</a:t>
              </a:r>
              <a:endParaRPr lang="ko-KR" altLang="en-US" sz="1400" dirty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착시를 이용한 두 자리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세그먼트   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LED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126609"/>
            <a:ext cx="8572500" cy="52477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730176" y="4593828"/>
            <a:ext cx="7632848" cy="151216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05810" y="2245960"/>
            <a:ext cx="79208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9565" y="2782722"/>
            <a:ext cx="79860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착시를 이용한 두 자리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세그먼트   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LED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타이머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발생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배수 중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4544" y="5877272"/>
            <a:ext cx="8495928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10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의 자리에 전류가 흐르는 경로 생성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: timer0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가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의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배수일 때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PD7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  <a:sym typeface="Wingdings" pitchFamily="2" charset="2"/>
              </a:rPr>
              <a:t>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LOW</a:t>
            </a: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1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의 자리에 전류가 흐르는 경로 생성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: timer0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가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의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배수가 아닐 때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PD6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  <a:sym typeface="Wingdings" pitchFamily="2" charset="2"/>
              </a:rPr>
              <a:t>LOW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3150260"/>
            <a:ext cx="2448272" cy="30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9906" y="5362942"/>
            <a:ext cx="626469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그룹 25"/>
          <p:cNvGrpSpPr/>
          <p:nvPr/>
        </p:nvGrpSpPr>
        <p:grpSpPr>
          <a:xfrm>
            <a:off x="2267744" y="1549221"/>
            <a:ext cx="2736304" cy="860781"/>
            <a:chOff x="6300192" y="1052736"/>
            <a:chExt cx="2736304" cy="860781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00192" y="1052736"/>
              <a:ext cx="2736304" cy="86078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25" name="직사각형 24"/>
            <p:cNvSpPr/>
            <p:nvPr/>
          </p:nvSpPr>
          <p:spPr>
            <a:xfrm>
              <a:off x="6588224" y="1325692"/>
              <a:ext cx="954107" cy="307777"/>
            </a:xfrm>
            <a:prstGeom prst="rect">
              <a:avLst/>
            </a:prstGeom>
            <a:ln w="12700">
              <a:noFill/>
            </a:ln>
          </p:spPr>
          <p:txBody>
            <a:bodyPr wrap="none">
              <a:spAutoFit/>
            </a:bodyPr>
            <a:lstStyle/>
            <a:p>
              <a:r>
                <a:rPr kumimoji="0" lang="en-US" altLang="ko-KR" sz="14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..&lt;</a:t>
              </a:r>
              <a:r>
                <a:rPr kumimoji="0" lang="ko-KR" altLang="en-US" sz="14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생략</a:t>
              </a:r>
              <a:r>
                <a:rPr kumimoji="0" lang="en-US" altLang="ko-KR" sz="14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&gt;..</a:t>
              </a:r>
              <a:endParaRPr lang="ko-KR" altLang="en-US" sz="1400" dirty="0"/>
            </a:p>
          </p:txBody>
        </p:sp>
      </p:grp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2564904"/>
            <a:ext cx="1823582" cy="310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343965" y="4776604"/>
            <a:ext cx="400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자릿수에 전류가 흐르는 경로 결정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5536" y="3654316"/>
            <a:ext cx="610242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예시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) number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값이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365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일 경우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10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의 자리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6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결정 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849947" lvl="3" eaLnBrk="0" latinLnBrk="0" hangingPunct="0">
              <a:spcBef>
                <a:spcPts val="300"/>
              </a:spcBef>
              <a:spcAft>
                <a:spcPts val="0"/>
              </a:spcAft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		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365 % 100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  <a:sym typeface="Wingdings" pitchFamily="2" charset="2"/>
              </a:rPr>
              <a:t>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65</a:t>
            </a:r>
          </a:p>
          <a:p>
            <a:pPr marL="849947" lvl="3" eaLnBrk="0" latinLnBrk="0" hangingPunct="0">
              <a:spcBef>
                <a:spcPts val="300"/>
              </a:spcBef>
              <a:spcAft>
                <a:spcPts val="0"/>
              </a:spcAft>
            </a:pP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		65 / 10 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  <a:sym typeface="Wingdings" pitchFamily="2" charset="2"/>
              </a:rPr>
              <a:t>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6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1520" y="3140968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number 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값 중 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10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의 자리 디스플레이 값 결정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88032" y="25649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4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회째마다 디스플레이 자릿수 변경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79712" y="1497484"/>
            <a:ext cx="2952328" cy="93610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카운터의 필요성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카운터의 동작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 </a:t>
            </a:r>
            <a:r>
              <a:rPr lang="ko-KR" altLang="en-US" dirty="0" smtClean="0"/>
              <a:t>부담 없이 시간 경과를 알 필요가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 </a:t>
            </a:r>
            <a:r>
              <a:rPr lang="ko-KR" altLang="en-US" dirty="0" smtClean="0"/>
              <a:t>부담 없이 장치 제어를 위한 주기적인 펄스 출력이 필요함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외부에서 입력되는 펄스의 정확한 발생 시각을 알 필요가 있음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착시를 이용한 두 자리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세그먼트   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LED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디스플레이 결과 및 전류 측정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5[V] </a:t>
            </a:r>
            <a:r>
              <a:rPr lang="ko-KR" altLang="en-US" dirty="0" smtClean="0"/>
              <a:t>전압을 </a:t>
            </a:r>
            <a:r>
              <a:rPr lang="en-US" altLang="ko-KR" dirty="0" smtClean="0"/>
              <a:t>PD7, PD6</a:t>
            </a:r>
            <a:r>
              <a:rPr lang="ko-KR" altLang="en-US" dirty="0" smtClean="0"/>
              <a:t>으로 번갈아 공급 착시 현상으로 두 자리 디스플레이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트랜지스터를 이용한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전류 공급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8</a:t>
            </a:r>
            <a:r>
              <a:rPr lang="ko-KR" altLang="en-US" dirty="0" smtClean="0"/>
              <a:t> 디스플레이를 위한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평균 전류 측정 </a:t>
            </a:r>
            <a:r>
              <a:rPr lang="en-US" altLang="ko-KR" dirty="0" smtClean="0"/>
              <a:t>: 20.2[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</a:t>
            </a:r>
          </a:p>
          <a:p>
            <a:pPr lvl="4">
              <a:buNone/>
            </a:pPr>
            <a:r>
              <a:rPr lang="ko-KR" altLang="en-US" dirty="0" smtClean="0"/>
              <a:t>순시 전류는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 이상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en-US" altLang="ko-KR" dirty="0" smtClean="0"/>
              <a:t>1 </a:t>
            </a:r>
            <a:r>
              <a:rPr lang="ko-KR" altLang="en-US" dirty="0" smtClean="0"/>
              <a:t>디스플레이를 위한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평균 전류 측정 </a:t>
            </a:r>
            <a:r>
              <a:rPr lang="en-US" altLang="ko-KR" dirty="0" smtClean="0"/>
              <a:t>: 7.6[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</a:t>
            </a:r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34" y="3818354"/>
            <a:ext cx="817245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착시를 이용한 두 자리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세그먼트    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LED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디스플레이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개선</a:t>
            </a:r>
            <a:endParaRPr lang="en-US" altLang="ko-KR" dirty="0" smtClean="0"/>
          </a:p>
          <a:p>
            <a:pPr lvl="2">
              <a:lnSpc>
                <a:spcPts val="2700"/>
              </a:lnSpc>
            </a:pPr>
            <a:r>
              <a:rPr lang="ko-KR" altLang="en-US" dirty="0" err="1" smtClean="0"/>
              <a:t>프리스케일러의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분주비를</a:t>
            </a:r>
            <a:r>
              <a:rPr lang="ko-KR" altLang="en-US" dirty="0" smtClean="0"/>
              <a:t> 작게 하면 프로그램이 동작하지 않을 수 있음</a:t>
            </a:r>
            <a:endParaRPr lang="en-US" altLang="ko-KR" dirty="0" smtClean="0"/>
          </a:p>
          <a:p>
            <a:pPr lvl="2">
              <a:lnSpc>
                <a:spcPts val="2700"/>
              </a:lnSpc>
            </a:pP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서비스 루틴이 종료되지 않은 상황에서 또 다시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인터럽트가 </a:t>
            </a:r>
            <a:r>
              <a:rPr lang="ko-KR" altLang="en-US" dirty="0" smtClean="0">
                <a:solidFill>
                  <a:srgbClr val="C00000"/>
                </a:solidFill>
              </a:rPr>
              <a:t>반복적으로</a:t>
            </a:r>
            <a:r>
              <a:rPr lang="ko-KR" altLang="en-US" dirty="0" smtClean="0">
                <a:solidFill>
                  <a:srgbClr val="00B0F0"/>
                </a:solidFill>
              </a:rPr>
              <a:t> </a:t>
            </a:r>
            <a:r>
              <a:rPr lang="ko-KR" altLang="en-US" dirty="0" smtClean="0"/>
              <a:t>발생되면 인터럽트 서비스 루틴이 종료되자마자 대기하던 인터럽트 서비스 루틴이 실행되므로 일반 함수가 수행되지 못하여 프로그램이 작동되지 않을 수 있음</a:t>
            </a:r>
            <a:endParaRPr lang="en-US" altLang="ko-KR" dirty="0" smtClean="0"/>
          </a:p>
          <a:p>
            <a:pPr lvl="2">
              <a:lnSpc>
                <a:spcPts val="2700"/>
              </a:lnSpc>
            </a:pPr>
            <a:r>
              <a:rPr lang="ko-KR" altLang="en-US" dirty="0" smtClean="0"/>
              <a:t>인터럽트 서비스 루틴 수행 명령을 줄여 시간을 최소화하는 것이 바람직함</a:t>
            </a:r>
            <a:endParaRPr lang="en-US" altLang="ko-KR" dirty="0" smtClean="0"/>
          </a:p>
          <a:p>
            <a:pPr lvl="2">
              <a:lnSpc>
                <a:spcPts val="2700"/>
              </a:lnSpc>
            </a:pP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요청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응답 인터페이스에 의한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점멸 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주기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lnSpc>
                <a:spcPts val="2700"/>
              </a:lnSpc>
              <a:defRPr/>
            </a:pPr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2">
              <a:lnSpc>
                <a:spcPts val="2700"/>
              </a:lnSpc>
              <a:buNone/>
              <a:defRPr/>
            </a:pPr>
            <a:r>
              <a:rPr lang="en-US" altLang="ko-KR" dirty="0" smtClean="0"/>
              <a:t>(1) </a:t>
            </a:r>
            <a:r>
              <a:rPr lang="ko-KR" altLang="en-US" dirty="0" smtClean="0"/>
              <a:t>다양한 주기의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점등과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디스플레이를 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변수를 사용하여 구현</a:t>
            </a:r>
            <a:endParaRPr lang="en-US" altLang="ko-KR" dirty="0" smtClean="0"/>
          </a:p>
          <a:p>
            <a:pPr lvl="2">
              <a:lnSpc>
                <a:spcPts val="2700"/>
              </a:lnSpc>
              <a:buNone/>
              <a:defRPr/>
            </a:pPr>
            <a:r>
              <a:rPr lang="en-US" altLang="ko-KR" dirty="0" smtClean="0"/>
              <a:t>(2) </a:t>
            </a:r>
            <a:r>
              <a:rPr lang="ko-KR" altLang="en-US" dirty="0" smtClean="0"/>
              <a:t>인터럽트 서비스 루틴과 주 프로그램의 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인터페이스를 이해하고 활용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요청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응답 인터페이스에 의한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점멸 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주기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여러 주기의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16MHz</a:t>
            </a:r>
            <a:r>
              <a:rPr lang="ko-KR" altLang="en-US" dirty="0" smtClean="0"/>
              <a:t>로 동작되는 </a:t>
            </a:r>
            <a:r>
              <a:rPr lang="en-US" altLang="ko-KR" dirty="0" smtClean="0"/>
              <a:t>ATmega128 </a:t>
            </a:r>
            <a:r>
              <a:rPr lang="ko-KR" altLang="en-US" dirty="0" smtClean="0"/>
              <a:t>보드 사용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LED D1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반전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LED D2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50[</a:t>
            </a:r>
            <a:r>
              <a:rPr lang="en-US" altLang="ko-KR" dirty="0" err="1" smtClean="0"/>
              <a:t>msec</a:t>
            </a:r>
            <a:r>
              <a:rPr lang="en-US" altLang="ko-KR" dirty="0" smtClean="0"/>
              <a:t>]</a:t>
            </a:r>
            <a:r>
              <a:rPr lang="ko-KR" altLang="en-US" dirty="0" smtClean="0"/>
              <a:t>마다 반전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증가하면서 디스플레이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374" y="3140968"/>
            <a:ext cx="761354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요청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응답 인터페이스에 의한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점멸 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주기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575" y="1000125"/>
            <a:ext cx="8070849" cy="55006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요청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응답 인터페이스에 의한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점멸 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주기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en-US" altLang="ko-KR" dirty="0" smtClean="0"/>
          </a:p>
          <a:p>
            <a:pPr lvl="3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95536" y="5371182"/>
            <a:ext cx="835292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요청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응답 인터페이스 변수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req_timer0[]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로 시간 경과가 요청되었으면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,</a:t>
            </a: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오버플로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인터럽트마다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1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씩 감소시킴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req_timer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[]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값이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0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이 되면 요청 시간이 지났음을 의미함</a:t>
            </a:r>
            <a:endParaRPr kumimoji="0" lang="ko-KR" altLang="en-US" sz="18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08720"/>
            <a:ext cx="8136904" cy="42484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21" name="직선 화살표 연결선 20"/>
          <p:cNvCxnSpPr/>
          <p:nvPr/>
        </p:nvCxnSpPr>
        <p:spPr>
          <a:xfrm flipV="1">
            <a:off x="1115616" y="4725145"/>
            <a:ext cx="0" cy="72007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43608" y="3992364"/>
            <a:ext cx="7416824" cy="86409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요청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응답 인터페이스에 의한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점멸 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주기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main() </a:t>
            </a:r>
            <a:r>
              <a:rPr lang="ko-KR" altLang="en-US" dirty="0" smtClean="0"/>
              <a:t>함수에서 초기화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핀 방향 설정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프리스케일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smtClean="0"/>
              <a:t>인터럽트 활성화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오버플로마다</a:t>
            </a:r>
            <a:r>
              <a:rPr lang="ko-KR" altLang="en-US" dirty="0" smtClean="0"/>
              <a:t> 증가시킬 변수 초기화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증가하며 디스플레이시킬 </a:t>
            </a:r>
            <a:r>
              <a:rPr lang="en-US" altLang="ko-KR" dirty="0" smtClean="0"/>
              <a:t>number </a:t>
            </a:r>
            <a:r>
              <a:rPr lang="ko-KR" altLang="en-US" dirty="0" smtClean="0"/>
              <a:t>초기화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020" y="3031922"/>
            <a:ext cx="7653396" cy="339040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요청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응답 인터페이스에 의한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점멸 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주기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main() </a:t>
            </a:r>
            <a:r>
              <a:rPr lang="ko-KR" altLang="en-US" dirty="0" smtClean="0"/>
              <a:t>함수에서 시간 지연 요청 및 응답 확인 후 동작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err="1" smtClean="0"/>
              <a:t>오버플로</a:t>
            </a:r>
            <a:r>
              <a:rPr lang="ko-KR" altLang="en-US" dirty="0" smtClean="0"/>
              <a:t> 주기 계산은 오차가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반복이 누적되면 오차가 더 커짐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8367460" cy="43924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971600" y="1870224"/>
            <a:ext cx="7776864" cy="115212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71600" y="3090168"/>
            <a:ext cx="7776864" cy="115212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71600" y="4293096"/>
            <a:ext cx="7776864" cy="115212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요청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응답 인터페이스에 의한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LED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점멸 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주기 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개선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매크로 연산 사용을 줄여 연산 시간 줄이기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56, 60, 64</a:t>
            </a:r>
            <a:r>
              <a:rPr lang="ko-KR" altLang="en-US" dirty="0" smtClean="0"/>
              <a:t>번 라인에서 매크로 정의 연산을 매번 수행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1</a:t>
            </a:r>
            <a:r>
              <a:rPr lang="ko-KR" altLang="en-US" dirty="0" smtClean="0"/>
              <a:t>회 계산하고 </a:t>
            </a:r>
            <a:r>
              <a:rPr lang="en-US" altLang="ko-KR" dirty="0" smtClean="0"/>
              <a:t>double</a:t>
            </a:r>
            <a:r>
              <a:rPr lang="ko-KR" altLang="en-US" dirty="0" smtClean="0"/>
              <a:t>형 변수에 대입하여 사용함으로써 시간을 단축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체류 시간 줄이기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교번 주기를 길게 변형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길어지면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깜박거리는 현상이 관측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적절한 </a:t>
            </a:r>
            <a:r>
              <a:rPr lang="ko-KR" altLang="en-US" dirty="0" err="1" smtClean="0"/>
              <a:t>프리스케일</a:t>
            </a:r>
            <a:r>
              <a:rPr lang="ko-KR" altLang="en-US" dirty="0" smtClean="0"/>
              <a:t> 값과 교번 주기를 결정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비교출력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신호 출력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핀에 출력되는 디지털 전압레벨을 조절할 수 있는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기능을 이용하여 </a:t>
            </a:r>
            <a:r>
              <a:rPr lang="en-US" altLang="ko-KR" dirty="0" smtClean="0"/>
              <a:t>PWM(Pulse Width Modulation)</a:t>
            </a:r>
            <a:r>
              <a:rPr lang="ko-KR" altLang="en-US" dirty="0" smtClean="0"/>
              <a:t>으로 펄스 폭 조절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비교일치</a:t>
            </a:r>
            <a:r>
              <a:rPr lang="ko-KR" altLang="en-US" dirty="0" smtClean="0"/>
              <a:t> 조건이 만족되면 </a:t>
            </a:r>
            <a:r>
              <a:rPr lang="en-US" altLang="ko-KR" dirty="0" smtClean="0"/>
              <a:t>B</a:t>
            </a:r>
            <a:r>
              <a:rPr lang="ko-KR" altLang="en-US" dirty="0" smtClean="0"/>
              <a:t>포트의 </a:t>
            </a:r>
            <a:r>
              <a:rPr lang="en-US" altLang="ko-KR" dirty="0" smtClean="0"/>
              <a:t>OC0(PB4), OC2(PB7) </a:t>
            </a:r>
            <a:r>
              <a:rPr lang="ko-KR" altLang="en-US" dirty="0" smtClean="0"/>
              <a:t>핀으로 해당되는 펄스 전압레벨 출력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DDRB </a:t>
            </a:r>
            <a:r>
              <a:rPr lang="ko-KR" altLang="en-US" dirty="0" smtClean="0"/>
              <a:t>레지스터로 해당 핀을 출력 방향으로 설정한 후 출력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비교출력 인터럽트를 활성화하고 전역 인터럽트 비트가 활성화되어 인터럽트 발생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CPU </a:t>
            </a:r>
            <a:r>
              <a:rPr lang="ko-KR" altLang="en-US" dirty="0" smtClean="0"/>
              <a:t>부담 없이 시간 경과를 알 필요가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제어 이론을 적용하여 장치 제어시스템이 운영될 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시간 경과를 정확하게 감지하는 일이 매우 중요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#include&lt;until/ </a:t>
            </a:r>
            <a:r>
              <a:rPr lang="en-US" altLang="ko-KR" dirty="0" err="1" smtClean="0"/>
              <a:t>delay.h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포함한 </a:t>
            </a:r>
            <a:r>
              <a:rPr lang="ko-KR" altLang="en-US" dirty="0" err="1" smtClean="0"/>
              <a:t>폴링</a:t>
            </a:r>
            <a:r>
              <a:rPr lang="ko-KR" altLang="en-US" dirty="0" smtClean="0"/>
              <a:t> 방법은 아래 함수 사용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_</a:t>
            </a:r>
            <a:r>
              <a:rPr lang="en-US" altLang="ko-KR" dirty="0" err="1" smtClean="0"/>
              <a:t>delay_ms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double_ms</a:t>
            </a:r>
            <a:r>
              <a:rPr lang="en-US" altLang="ko-KR" dirty="0" smtClean="0"/>
              <a:t>)</a:t>
            </a:r>
          </a:p>
          <a:p>
            <a:pPr lvl="3"/>
            <a:r>
              <a:rPr lang="en-US" altLang="ko-KR" dirty="0" smtClean="0"/>
              <a:t>_</a:t>
            </a:r>
            <a:r>
              <a:rPr lang="en-US" altLang="ko-KR" dirty="0" err="1" smtClean="0"/>
              <a:t>delay_us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double_us</a:t>
            </a:r>
            <a:r>
              <a:rPr lang="en-US" altLang="ko-KR" dirty="0" smtClean="0"/>
              <a:t>) </a:t>
            </a:r>
          </a:p>
          <a:p>
            <a:pPr lvl="3"/>
            <a:r>
              <a:rPr lang="en-US" altLang="ko-KR" dirty="0" smtClean="0"/>
              <a:t>CPU</a:t>
            </a:r>
            <a:r>
              <a:rPr lang="ko-KR" altLang="en-US" dirty="0" smtClean="0"/>
              <a:t>가 시간 지연 동작 외에는 다른 작업을 할 수 없음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내부에 별도의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 모듈을 두고 카운터의 계수 동작 가능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하드웨어는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연산과 관계없이 동작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 모듈에 대한 초기화 과정 필요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sz="2000" dirty="0" err="1" smtClean="0"/>
              <a:t>TCNTn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레지스터와 </a:t>
            </a:r>
            <a:r>
              <a:rPr lang="en-US" altLang="ko-KR" sz="2000" dirty="0" err="1" smtClean="0"/>
              <a:t>OCRn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레지스터의 </a:t>
            </a:r>
            <a:r>
              <a:rPr lang="ko-KR" altLang="en-US" sz="2000" dirty="0" err="1" smtClean="0"/>
              <a:t>비교일치</a:t>
            </a:r>
            <a:r>
              <a:rPr lang="ko-KR" altLang="en-US" sz="2000" dirty="0" smtClean="0"/>
              <a:t> 여부</a:t>
            </a:r>
          </a:p>
          <a:p>
            <a:pPr lvl="2"/>
            <a:r>
              <a:rPr lang="ko-KR" altLang="en-US" sz="2000" dirty="0" smtClean="0"/>
              <a:t>파형 발생모드</a:t>
            </a:r>
            <a:r>
              <a:rPr lang="en-US" altLang="ko-KR" sz="2000" dirty="0" smtClean="0"/>
              <a:t>(WGMn1~WGMn0) </a:t>
            </a:r>
            <a:r>
              <a:rPr lang="ko-KR" altLang="en-US" sz="2000" dirty="0" smtClean="0"/>
              <a:t>설정</a:t>
            </a:r>
            <a:endParaRPr lang="en-US" altLang="ko-KR" sz="2000" dirty="0" smtClean="0"/>
          </a:p>
          <a:p>
            <a:pPr lvl="2"/>
            <a:r>
              <a:rPr lang="ko-KR" altLang="en-US" sz="2000" dirty="0" err="1" smtClean="0"/>
              <a:t>비교일치</a:t>
            </a:r>
            <a:r>
              <a:rPr lang="ko-KR" altLang="en-US" sz="2000" dirty="0" smtClean="0"/>
              <a:t> 핀 출력 모드</a:t>
            </a:r>
            <a:r>
              <a:rPr lang="en-US" altLang="ko-KR" sz="2000" dirty="0" smtClean="0"/>
              <a:t>(COMn1~COMn0)</a:t>
            </a:r>
            <a:r>
              <a:rPr lang="ko-KR" altLang="en-US" sz="2000" dirty="0" smtClean="0"/>
              <a:t>에 의한 </a:t>
            </a:r>
            <a:r>
              <a:rPr lang="en-US" altLang="ko-KR" sz="2000" dirty="0" err="1" smtClean="0"/>
              <a:t>OCRn</a:t>
            </a:r>
            <a:r>
              <a:rPr lang="ko-KR" altLang="en-US" sz="2000" dirty="0" smtClean="0"/>
              <a:t>의 핀 출력 </a:t>
            </a:r>
            <a:endParaRPr lang="en-US" altLang="ko-KR" sz="2000" dirty="0" smtClean="0"/>
          </a:p>
          <a:p>
            <a:pPr lvl="1">
              <a:buNone/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348116"/>
            <a:ext cx="3816424" cy="428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251520" y="2276872"/>
            <a:ext cx="4968552" cy="2221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latinLnBrk="0" hangingPunct="0">
              <a:lnSpc>
                <a:spcPts val="2600"/>
              </a:lnSpc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en-US" altLang="ko-KR" sz="2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TOP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값</a:t>
            </a:r>
            <a:endParaRPr kumimoji="0" lang="en-US" altLang="ko-KR" sz="20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74638" lvl="2" indent="-274638" eaLnBrk="0" latinLnBrk="0" hangingPunct="0">
              <a:lnSpc>
                <a:spcPts val="2600"/>
              </a:lnSpc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en-US" altLang="ko-KR" sz="2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(</a:t>
            </a:r>
            <a:r>
              <a:rPr kumimoji="0" lang="en-US" altLang="ko-KR" sz="20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TCNTn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이 증가할 수 있는 최댓값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274638" lvl="2" indent="-274638" eaLnBrk="0" latinLnBrk="0" hangingPunct="0">
              <a:lnSpc>
                <a:spcPts val="2600"/>
              </a:lnSpc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en-US" altLang="ko-KR" sz="2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BOTTOM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값</a:t>
            </a:r>
            <a:endParaRPr kumimoji="0" lang="en-US" altLang="ko-KR" sz="20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74638" lvl="2" indent="-274638" eaLnBrk="0" latinLnBrk="0" hangingPunct="0">
              <a:lnSpc>
                <a:spcPts val="2600"/>
              </a:lnSpc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</a:pPr>
            <a:r>
              <a:rPr kumimoji="0" lang="en-US" altLang="ko-KR" sz="2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(</a:t>
            </a:r>
            <a:r>
              <a:rPr kumimoji="0" lang="en-US" altLang="ko-KR" sz="20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TCNTn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이 감소할 수 있는 최솟값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 0)</a:t>
            </a:r>
          </a:p>
          <a:p>
            <a:pPr marL="274638" lvl="2" indent="-274638" eaLnBrk="0" latinLnBrk="0" hangingPunct="0">
              <a:lnSpc>
                <a:spcPts val="2600"/>
              </a:lnSpc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en-US" altLang="ko-KR" sz="20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FOCn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값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3"/>
            <a:r>
              <a:rPr lang="ko-KR" altLang="en-US" dirty="0" smtClean="0"/>
              <a:t>파형 발생모드 결정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TCCRn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 </a:t>
            </a:r>
            <a:r>
              <a:rPr lang="en-US" altLang="ko-KR" dirty="0" smtClean="0"/>
              <a:t>   WGNn1:0 </a:t>
            </a:r>
            <a:r>
              <a:rPr lang="ko-KR" altLang="en-US" dirty="0" smtClean="0"/>
              <a:t>비트로 설정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9318" y="1423050"/>
            <a:ext cx="6840760" cy="517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고속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모드에서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신호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고속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주기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971600" y="4437112"/>
            <a:ext cx="7373415" cy="1985446"/>
            <a:chOff x="971600" y="4437112"/>
            <a:chExt cx="7373415" cy="1985446"/>
          </a:xfrm>
        </p:grpSpPr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1600" y="5085184"/>
              <a:ext cx="4559377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7" name="그룹 16"/>
            <p:cNvGrpSpPr/>
            <p:nvPr/>
          </p:nvGrpSpPr>
          <p:grpSpPr>
            <a:xfrm>
              <a:off x="3591178" y="4437112"/>
              <a:ext cx="4753837" cy="1985446"/>
              <a:chOff x="3591178" y="4221088"/>
              <a:chExt cx="4753837" cy="1985446"/>
            </a:xfrm>
          </p:grpSpPr>
          <p:cxnSp>
            <p:nvCxnSpPr>
              <p:cNvPr id="19" name="직선 화살표 연결선 18"/>
              <p:cNvCxnSpPr/>
              <p:nvPr/>
            </p:nvCxnSpPr>
            <p:spPr>
              <a:xfrm flipH="1">
                <a:off x="3591178" y="4437112"/>
                <a:ext cx="360040" cy="50405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3951218" y="4437112"/>
                <a:ext cx="3046695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6948264" y="4221088"/>
                <a:ext cx="13308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0x00 ~ 0xFF</a:t>
                </a:r>
                <a:endParaRPr lang="ko-KR" altLang="en-US" sz="16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 flipH="1" flipV="1">
                <a:off x="4383266" y="5805264"/>
                <a:ext cx="265609" cy="28803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4656003" y="6093296"/>
                <a:ext cx="10164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5672489" y="5867980"/>
                <a:ext cx="26725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내부</a:t>
                </a:r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ko-KR" altLang="en-US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또는</a:t>
                </a:r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ko-KR" altLang="en-US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외부 </a:t>
                </a:r>
                <a:r>
                  <a:rPr lang="ko-KR" altLang="en-US" sz="1600" dirty="0" err="1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클록</a:t>
                </a:r>
                <a:r>
                  <a:rPr lang="ko-KR" altLang="en-US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주파</a:t>
                </a:r>
                <a:r>
                  <a:rPr lang="ko-KR" altLang="en-US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수</a:t>
                </a:r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5220072" y="4767039"/>
                <a:ext cx="98843" cy="16031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5310160" y="4767039"/>
                <a:ext cx="990032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5868144" y="4581128"/>
                <a:ext cx="21602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 err="1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TCCRn</a:t>
                </a:r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ko-KR" altLang="en-US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레지스터</a:t>
                </a:r>
                <a:endParaRPr lang="en-US" altLang="ko-KR" sz="1600" dirty="0" smtClean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  <a:p>
                <a:pPr algn="r"/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CSn2~CSn0</a:t>
                </a:r>
              </a:p>
            </p:txBody>
          </p:sp>
        </p:grpSp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988840"/>
            <a:ext cx="8028384" cy="2222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고속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모드의 </a:t>
            </a:r>
            <a:r>
              <a:rPr lang="en-US" altLang="ko-KR" dirty="0" err="1" smtClean="0"/>
              <a:t>OCRn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값과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출력비교 인터럽트 발생 가능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발생 가능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COMn1~COMn0 </a:t>
            </a:r>
            <a:r>
              <a:rPr lang="ko-KR" altLang="en-US" dirty="0" smtClean="0"/>
              <a:t>비트 설정으로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핀의 출력 극성 결정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주기 구간 </a:t>
            </a:r>
            <a:r>
              <a:rPr lang="en-US" altLang="ko-KR" dirty="0" smtClean="0"/>
              <a:t>: 0x00 ~ TOP(0x00 ~ 0xFF)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60"/>
            <a:ext cx="5891603" cy="341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err="1" smtClean="0"/>
              <a:t>TCCRn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 </a:t>
            </a:r>
            <a:r>
              <a:rPr lang="en-US" altLang="ko-KR" dirty="0" smtClean="0"/>
              <a:t>COMn1:n0 </a:t>
            </a:r>
            <a:r>
              <a:rPr lang="ko-KR" altLang="en-US" dirty="0" smtClean="0"/>
              <a:t>비트 설정에 따른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 출력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COMn1:0 = (1,0)</a:t>
            </a:r>
            <a:r>
              <a:rPr lang="ko-KR" altLang="en-US" dirty="0" smtClean="0"/>
              <a:t>일 때 </a:t>
            </a:r>
            <a:r>
              <a:rPr lang="en-US" altLang="ko-KR" dirty="0" err="1" smtClean="0"/>
              <a:t>OCRn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값에 따른 </a:t>
            </a:r>
            <a:r>
              <a:rPr lang="ko-KR" altLang="en-US" dirty="0" err="1" smtClean="0"/>
              <a:t>듀티비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7"/>
            <a:ext cx="8208912" cy="268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013176"/>
            <a:ext cx="3168352" cy="648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err="1" smtClean="0"/>
              <a:t>OCRn</a:t>
            </a:r>
            <a:r>
              <a:rPr lang="ko-KR" altLang="en-US" dirty="0" smtClean="0"/>
              <a:t>값 </a:t>
            </a:r>
            <a:r>
              <a:rPr lang="ko-KR" altLang="en-US" dirty="0" err="1" smtClean="0"/>
              <a:t>버퍼링</a:t>
            </a:r>
            <a:r>
              <a:rPr lang="ko-KR" altLang="en-US" dirty="0" smtClean="0"/>
              <a:t> 갱신으로 동일 </a:t>
            </a:r>
            <a:r>
              <a:rPr lang="en-US" altLang="ko-KR" dirty="0" smtClean="0"/>
              <a:t>PWM</a:t>
            </a:r>
            <a:r>
              <a:rPr lang="ko-KR" altLang="en-US" dirty="0" smtClean="0"/>
              <a:t> 주기 보장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수정할 때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 신호가 실질적 영향을 받는 시점</a:t>
            </a:r>
            <a:endParaRPr lang="en-US" altLang="ko-KR" dirty="0" smtClean="0"/>
          </a:p>
          <a:p>
            <a:pPr lvl="3">
              <a:lnSpc>
                <a:spcPct val="130000"/>
              </a:lnSpc>
              <a:buNone/>
            </a:pPr>
            <a:r>
              <a:rPr lang="ko-KR" altLang="ko-KR" dirty="0" smtClean="0">
                <a:sym typeface="Wingdings"/>
              </a:rPr>
              <a:t></a:t>
            </a:r>
            <a:r>
              <a:rPr lang="en-US" altLang="ko-KR" dirty="0" smtClean="0">
                <a:sym typeface="Wingdings"/>
              </a:rPr>
              <a:t> </a:t>
            </a:r>
            <a:r>
              <a:rPr lang="ko-KR" altLang="en-US" dirty="0" smtClean="0">
                <a:sym typeface="Wingdings"/>
              </a:rPr>
              <a:t>위치의 프로그램에서 </a:t>
            </a:r>
            <a:r>
              <a:rPr lang="en-US" altLang="ko-KR" dirty="0" err="1" smtClean="0">
                <a:sym typeface="Wingdings"/>
              </a:rPr>
              <a:t>OCRn</a:t>
            </a:r>
            <a:r>
              <a:rPr lang="en-US" altLang="ko-KR" dirty="0" smtClean="0">
                <a:sym typeface="Wingdings"/>
              </a:rPr>
              <a:t> </a:t>
            </a:r>
            <a:r>
              <a:rPr lang="ko-KR" altLang="en-US" dirty="0" smtClean="0">
                <a:sym typeface="Wingdings"/>
              </a:rPr>
              <a:t>값 수정 </a:t>
            </a:r>
            <a:r>
              <a:rPr lang="en-US" altLang="ko-KR" dirty="0" smtClean="0">
                <a:sym typeface="Wingdings"/>
              </a:rPr>
              <a:t>-&gt; </a:t>
            </a:r>
            <a:r>
              <a:rPr lang="ko-KR" altLang="en-US" dirty="0" smtClean="0">
                <a:sym typeface="Wingdings"/>
              </a:rPr>
              <a:t>내부 버퍼에 임시 저장</a:t>
            </a:r>
            <a:endParaRPr lang="en-US" altLang="ko-KR" dirty="0" smtClean="0">
              <a:sym typeface="Wingdings"/>
            </a:endParaRPr>
          </a:p>
          <a:p>
            <a:pPr lvl="3">
              <a:lnSpc>
                <a:spcPct val="130000"/>
              </a:lnSpc>
              <a:buNone/>
            </a:pPr>
            <a:r>
              <a:rPr lang="ko-KR" altLang="en-US" dirty="0" smtClean="0">
                <a:sym typeface="Wingdings"/>
              </a:rPr>
              <a:t> 위치에서는 아직 </a:t>
            </a:r>
            <a:r>
              <a:rPr lang="en-US" altLang="ko-KR" dirty="0" err="1" smtClean="0">
                <a:sym typeface="Wingdings"/>
              </a:rPr>
              <a:t>Ocn</a:t>
            </a:r>
            <a:r>
              <a:rPr lang="ko-KR" altLang="en-US" dirty="0" smtClean="0">
                <a:sym typeface="Wingdings"/>
              </a:rPr>
              <a:t> 출력 신호에 적용되지 않고 있음</a:t>
            </a:r>
            <a:endParaRPr lang="en-US" altLang="ko-KR" dirty="0" smtClean="0">
              <a:sym typeface="Wingdings"/>
            </a:endParaRPr>
          </a:p>
          <a:p>
            <a:pPr lvl="3">
              <a:lnSpc>
                <a:spcPct val="130000"/>
              </a:lnSpc>
              <a:buNone/>
            </a:pPr>
            <a:r>
              <a:rPr lang="ko-KR" altLang="en-US" dirty="0" smtClean="0">
                <a:sym typeface="Wingdings"/>
              </a:rPr>
              <a:t> 위치에서 </a:t>
            </a:r>
            <a:r>
              <a:rPr lang="en-US" altLang="ko-KR" dirty="0" err="1" smtClean="0">
                <a:sym typeface="Wingdings"/>
              </a:rPr>
              <a:t>OCRn</a:t>
            </a:r>
            <a:r>
              <a:rPr lang="en-US" altLang="ko-KR" dirty="0" smtClean="0">
                <a:sym typeface="Wingdings"/>
              </a:rPr>
              <a:t> </a:t>
            </a:r>
            <a:r>
              <a:rPr lang="ko-KR" altLang="en-US" dirty="0" smtClean="0">
                <a:sym typeface="Wingdings"/>
              </a:rPr>
              <a:t>값이 실제 갱신됨</a:t>
            </a:r>
            <a:endParaRPr lang="en-US" altLang="ko-KR" dirty="0" smtClean="0">
              <a:sym typeface="Wingdings"/>
            </a:endParaRPr>
          </a:p>
          <a:p>
            <a:pPr lvl="3">
              <a:lnSpc>
                <a:spcPct val="130000"/>
              </a:lnSpc>
              <a:buNone/>
            </a:pPr>
            <a:r>
              <a:rPr lang="ko-KR" altLang="ko-KR" dirty="0" smtClean="0">
                <a:sym typeface="Wingdings"/>
              </a:rPr>
              <a:t></a:t>
            </a:r>
            <a:r>
              <a:rPr lang="en-US" altLang="ko-KR" dirty="0" smtClean="0">
                <a:sym typeface="Wingdings"/>
              </a:rPr>
              <a:t> </a:t>
            </a:r>
            <a:r>
              <a:rPr lang="ko-KR" altLang="en-US" dirty="0" smtClean="0">
                <a:sym typeface="Wingdings"/>
              </a:rPr>
              <a:t>위치에서 갱신된 </a:t>
            </a:r>
            <a:r>
              <a:rPr lang="en-US" altLang="ko-KR" dirty="0" err="1" smtClean="0">
                <a:sym typeface="Wingdings"/>
              </a:rPr>
              <a:t>OCRn</a:t>
            </a:r>
            <a:r>
              <a:rPr lang="ko-KR" altLang="en-US" dirty="0" smtClean="0">
                <a:sym typeface="Wingdings"/>
              </a:rPr>
              <a:t>과 </a:t>
            </a:r>
            <a:r>
              <a:rPr lang="en-US" altLang="ko-KR" dirty="0" err="1" smtClean="0">
                <a:sym typeface="Wingdings"/>
              </a:rPr>
              <a:t>TCNTn</a:t>
            </a:r>
            <a:r>
              <a:rPr lang="ko-KR" altLang="en-US" dirty="0" smtClean="0">
                <a:sym typeface="Wingdings"/>
              </a:rPr>
              <a:t>과 비교에 의해 </a:t>
            </a:r>
            <a:r>
              <a:rPr lang="en-US" altLang="ko-KR" dirty="0" err="1" smtClean="0">
                <a:sym typeface="Wingdings"/>
              </a:rPr>
              <a:t>OCn</a:t>
            </a:r>
            <a:r>
              <a:rPr lang="en-US" altLang="ko-KR" dirty="0" smtClean="0">
                <a:sym typeface="Wingdings"/>
              </a:rPr>
              <a:t> </a:t>
            </a:r>
            <a:r>
              <a:rPr lang="ko-KR" altLang="en-US" dirty="0" smtClean="0">
                <a:sym typeface="Wingdings"/>
              </a:rPr>
              <a:t>신호 출력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834" y="3777389"/>
            <a:ext cx="7344816" cy="281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만일 </a:t>
            </a:r>
            <a:r>
              <a:rPr lang="en-US" altLang="ko-KR" dirty="0" err="1" smtClean="0"/>
              <a:t>OCRn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수정이 </a:t>
            </a:r>
            <a:r>
              <a:rPr lang="ko-KR" altLang="en-US" dirty="0" err="1" smtClean="0"/>
              <a:t>버퍼링되지</a:t>
            </a:r>
            <a:r>
              <a:rPr lang="ko-KR" altLang="en-US" dirty="0" smtClean="0"/>
              <a:t> 않고 직접 갱신된다고 가정하면</a:t>
            </a:r>
            <a:r>
              <a:rPr lang="en-US" altLang="ko-KR" dirty="0" smtClean="0"/>
              <a:t>?</a:t>
            </a:r>
          </a:p>
          <a:p>
            <a:pPr lvl="3"/>
            <a:r>
              <a:rPr lang="en-US" altLang="ko-KR" dirty="0" err="1" smtClean="0"/>
              <a:t>OCRn</a:t>
            </a:r>
            <a:r>
              <a:rPr lang="ko-KR" altLang="en-US" dirty="0" smtClean="0"/>
              <a:t>을 수정할 때 불규칙한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펄스 주기가 만들어 질 수 있음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OCRn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TCNTn</a:t>
            </a:r>
            <a:r>
              <a:rPr lang="ko-KR" altLang="en-US" dirty="0" smtClean="0"/>
              <a:t>이 일치하는 시점이 다음 주기에 나타나는 사례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90415"/>
            <a:ext cx="8064992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51520" y="5632226"/>
            <a:ext cx="1071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14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가정 사례</a:t>
            </a:r>
            <a:r>
              <a:rPr lang="en-US" altLang="ko-KR" sz="1400" dirty="0" smtClean="0">
                <a:solidFill>
                  <a:srgbClr val="C0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</a:t>
            </a:r>
          </a:p>
          <a:p>
            <a:endParaRPr lang="ko-KR" altLang="en-US" sz="1400" dirty="0">
              <a:solidFill>
                <a:srgbClr val="C0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4931891"/>
            <a:ext cx="1071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ko-KR" altLang="en-US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실제 동작</a:t>
            </a:r>
            <a:r>
              <a:rPr lang="en-US" altLang="ko-KR" sz="14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)</a:t>
            </a:r>
          </a:p>
          <a:p>
            <a:endParaRPr lang="ko-KR" altLang="en-US" sz="14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오버플로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고속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모드에서 </a:t>
            </a:r>
            <a:r>
              <a:rPr lang="ko-KR" altLang="en-US" dirty="0" err="1" smtClean="0"/>
              <a:t>오버플로는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TCNTn</a:t>
            </a:r>
            <a:r>
              <a:rPr lang="ko-KR" altLang="en-US" dirty="0" smtClean="0"/>
              <a:t>값이 최댓값인 </a:t>
            </a:r>
            <a:r>
              <a:rPr lang="en-US" altLang="ko-KR" dirty="0" smtClean="0"/>
              <a:t>FF</a:t>
            </a:r>
            <a:r>
              <a:rPr lang="ko-KR" altLang="en-US" dirty="0" smtClean="0"/>
              <a:t>일 때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주기마다 발생되고 시간 경과를 계산하는 기본 시간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시간 경과를 알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주기마다 타이머 변수를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증가시킴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오버플로</a:t>
            </a:r>
            <a:r>
              <a:rPr lang="ko-KR" altLang="en-US" dirty="0" smtClean="0"/>
              <a:t> 발생 주기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증가 된 타이머 변수 값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최대 또는 최솟값에서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연속 신호 보장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 err="1" smtClean="0"/>
              <a:t>TCNTn</a:t>
            </a:r>
            <a:r>
              <a:rPr lang="ko-KR" altLang="en-US" dirty="0" smtClean="0"/>
              <a:t>은 주기적으로 </a:t>
            </a:r>
            <a:r>
              <a:rPr lang="en-US" altLang="ko-KR" dirty="0" smtClean="0"/>
              <a:t>0~0xFF </a:t>
            </a:r>
            <a:r>
              <a:rPr lang="ko-KR" altLang="en-US" dirty="0" smtClean="0"/>
              <a:t>계수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 smtClean="0"/>
              <a:t>COMn1:n0 = (1,0) </a:t>
            </a:r>
            <a:r>
              <a:rPr lang="ko-KR" altLang="en-US" dirty="0" smtClean="0"/>
              <a:t>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 </a:t>
            </a:r>
            <a:endParaRPr lang="en-US" altLang="ko-KR" dirty="0" smtClean="0"/>
          </a:p>
          <a:p>
            <a:pPr lvl="3">
              <a:defRPr/>
            </a:pPr>
            <a:r>
              <a:rPr lang="en-US" altLang="ko-KR" dirty="0" err="1" smtClean="0"/>
              <a:t>TCNTn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OCRn</a:t>
            </a:r>
            <a:r>
              <a:rPr lang="ko-KR" altLang="en-US" dirty="0" smtClean="0"/>
              <a:t>이면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핀은 </a:t>
            </a:r>
            <a:r>
              <a:rPr lang="en-US" altLang="ko-KR" dirty="0" smtClean="0"/>
              <a:t>LOW </a:t>
            </a:r>
            <a:r>
              <a:rPr lang="ko-KR" altLang="en-US" dirty="0" smtClean="0"/>
              <a:t>출력 </a:t>
            </a:r>
            <a:endParaRPr lang="en-US" altLang="ko-KR" dirty="0" smtClean="0"/>
          </a:p>
          <a:p>
            <a:pPr lvl="3">
              <a:buNone/>
              <a:defRPr/>
            </a:pPr>
            <a:r>
              <a:rPr lang="en-US" altLang="ko-KR" dirty="0" smtClean="0"/>
              <a:t>  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TCNTn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OCRn</a:t>
            </a:r>
            <a:r>
              <a:rPr lang="en-US" altLang="ko-KR" dirty="0" smtClean="0"/>
              <a:t>=0xFF</a:t>
            </a:r>
            <a:r>
              <a:rPr lang="ko-KR" altLang="en-US" dirty="0" smtClean="0"/>
              <a:t>일 때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핀은 </a:t>
            </a:r>
            <a:r>
              <a:rPr lang="en-US" altLang="ko-KR" dirty="0" smtClean="0"/>
              <a:t>HIGH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>
              <a:buNone/>
              <a:defRPr/>
            </a:pPr>
            <a:endParaRPr lang="en-US" altLang="ko-KR" dirty="0" smtClean="0"/>
          </a:p>
          <a:p>
            <a:pPr lvl="3">
              <a:buNone/>
              <a:defRPr/>
            </a:pPr>
            <a:r>
              <a:rPr lang="en-US" altLang="ko-KR" dirty="0" smtClean="0"/>
              <a:t> </a:t>
            </a:r>
          </a:p>
          <a:p>
            <a:pPr lvl="3">
              <a:buNone/>
              <a:defRPr/>
            </a:pPr>
            <a:endParaRPr lang="en-US" altLang="ko-KR" dirty="0" smtClean="0"/>
          </a:p>
          <a:p>
            <a:pPr lvl="3">
              <a:buNone/>
              <a:defRPr/>
            </a:pPr>
            <a:endParaRPr lang="en-US" altLang="ko-KR" dirty="0" smtClean="0"/>
          </a:p>
          <a:p>
            <a:pPr lvl="1">
              <a:buNone/>
              <a:defRPr/>
            </a:pPr>
            <a:endParaRPr lang="ko-KR" altLang="en-US" dirty="0" smtClean="0"/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1520" y="3111940"/>
            <a:ext cx="820891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    x 100% ~ 100% </a:t>
            </a:r>
            <a:r>
              <a:rPr kumimoji="0" lang="ko-KR" altLang="en-US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듀티비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출력 가능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kumimoji="0" lang="ko-KR" altLang="en-US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주의 </a:t>
            </a:r>
            <a:r>
              <a:rPr kumimoji="0" lang="en-US" altLang="ko-KR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: </a:t>
            </a:r>
            <a:r>
              <a:rPr kumimoji="0" lang="en-US" altLang="ko-KR" sz="1800" b="1" dirty="0" err="1" smtClean="0">
                <a:solidFill>
                  <a:srgbClr val="C00000"/>
                </a:solidFill>
                <a:latin typeface="맑은 고딕"/>
                <a:ea typeface="맑은 고딕"/>
              </a:rPr>
              <a:t>OCRn</a:t>
            </a:r>
            <a:r>
              <a:rPr kumimoji="0" lang="ko-KR" altLang="en-US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을 </a:t>
            </a:r>
            <a:r>
              <a:rPr kumimoji="0" lang="en-US" altLang="ko-KR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0</a:t>
            </a:r>
            <a:r>
              <a:rPr kumimoji="0" lang="ko-KR" altLang="en-US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으로 설정해도 </a:t>
            </a:r>
            <a:r>
              <a:rPr kumimoji="0" lang="en-US" altLang="ko-KR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0% </a:t>
            </a:r>
            <a:r>
              <a:rPr kumimoji="0" lang="ko-KR" altLang="en-US" sz="1800" b="1" dirty="0" err="1" smtClean="0">
                <a:solidFill>
                  <a:srgbClr val="C00000"/>
                </a:solidFill>
                <a:latin typeface="맑은 고딕"/>
                <a:ea typeface="맑은 고딕"/>
              </a:rPr>
              <a:t>듀티비가</a:t>
            </a:r>
            <a:r>
              <a:rPr kumimoji="0" lang="ko-KR" altLang="en-US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 되지 않음 </a:t>
            </a:r>
            <a:r>
              <a:rPr kumimoji="0" lang="ko-KR" altLang="en-US" sz="1800" dirty="0" smtClean="0">
                <a:solidFill>
                  <a:srgbClr val="C00000"/>
                </a:solidFill>
                <a:latin typeface="맑은 고딕"/>
                <a:ea typeface="맑은 고딕"/>
              </a:rPr>
              <a:t>  </a:t>
            </a:r>
            <a:endParaRPr kumimoji="0" lang="en-US" altLang="ko-KR" sz="1800" dirty="0" smtClean="0">
              <a:solidFill>
                <a:srgbClr val="C00000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defRPr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5" y="3083474"/>
            <a:ext cx="37363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933056"/>
            <a:ext cx="3951734" cy="270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COMn1:n0 =(1,1)</a:t>
            </a:r>
            <a:r>
              <a:rPr lang="ko-KR" altLang="en-US" dirty="0" smtClean="0"/>
              <a:t>일 때 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TCNTn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핀은 </a:t>
            </a:r>
            <a:r>
              <a:rPr lang="en-US" altLang="ko-KR" dirty="0" smtClean="0"/>
              <a:t>HIGH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TCNTn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=0xFF</a:t>
            </a:r>
            <a:r>
              <a:rPr lang="ko-KR" altLang="en-US" dirty="0" smtClean="0"/>
              <a:t>일 때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핀은 </a:t>
            </a:r>
            <a:r>
              <a:rPr lang="en-US" altLang="ko-KR" dirty="0" smtClean="0"/>
              <a:t>LOW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79986" y="2670038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주의 </a:t>
            </a:r>
            <a:r>
              <a:rPr kumimoji="0" lang="en-US" altLang="ko-KR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: </a:t>
            </a:r>
            <a:r>
              <a:rPr kumimoji="0" lang="en-US" altLang="ko-KR" sz="1800" b="1" dirty="0" err="1" smtClean="0">
                <a:solidFill>
                  <a:srgbClr val="C00000"/>
                </a:solidFill>
                <a:latin typeface="맑은 고딕"/>
                <a:ea typeface="맑은 고딕"/>
              </a:rPr>
              <a:t>OCRn</a:t>
            </a:r>
            <a:r>
              <a:rPr kumimoji="0" lang="ko-KR" altLang="en-US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을 </a:t>
            </a:r>
            <a:r>
              <a:rPr kumimoji="0" lang="en-US" altLang="ko-KR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255</a:t>
            </a:r>
            <a:r>
              <a:rPr kumimoji="0" lang="ko-KR" altLang="en-US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로 설정해도 </a:t>
            </a:r>
            <a:r>
              <a:rPr kumimoji="0" lang="en-US" altLang="ko-KR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100% </a:t>
            </a:r>
            <a:r>
              <a:rPr kumimoji="0" lang="ko-KR" altLang="en-US" sz="1800" b="1" dirty="0" err="1" smtClean="0">
                <a:solidFill>
                  <a:srgbClr val="C00000"/>
                </a:solidFill>
                <a:latin typeface="맑은 고딕"/>
                <a:ea typeface="맑은 고딕"/>
              </a:rPr>
              <a:t>듀티비가</a:t>
            </a:r>
            <a:r>
              <a:rPr kumimoji="0" lang="ko-KR" altLang="en-US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 되지 않음 </a:t>
            </a:r>
            <a:r>
              <a:rPr kumimoji="0" lang="en-US" altLang="ko-KR" sz="18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   </a:t>
            </a:r>
            <a:endParaRPr kumimoji="0" lang="ko-KR" altLang="en-US" sz="1800" b="1" dirty="0">
              <a:solidFill>
                <a:srgbClr val="C00000"/>
              </a:solidFill>
              <a:latin typeface="맑은 고딕"/>
              <a:ea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8032" y="223333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0% ~        X 100% </a:t>
            </a:r>
            <a:r>
              <a:rPr kumimoji="0" lang="ko-KR" altLang="en-US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듀티비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출력 가능 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177349"/>
            <a:ext cx="360040" cy="44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7128" y="3212976"/>
            <a:ext cx="385109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카운터의 필요성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CPU </a:t>
            </a:r>
            <a:r>
              <a:rPr lang="ko-KR" altLang="en-US" dirty="0" smtClean="0"/>
              <a:t>부담 없이 장치 제어를 위한 주기적인 펄스 출력이 필요함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PWM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듀티비를</a:t>
            </a:r>
            <a:r>
              <a:rPr lang="ko-KR" altLang="en-US" dirty="0" smtClean="0"/>
              <a:t> 이용하여 장치 공급 에너지 조절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연속 신호의 전력과 에너지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8221" y="5800516"/>
            <a:ext cx="4390681" cy="72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2009388"/>
            <a:ext cx="3456384" cy="78465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285428" y="4761582"/>
            <a:ext cx="8568952" cy="11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크기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V</a:t>
            </a:r>
            <a:r>
              <a:rPr kumimoji="0" lang="en-US" altLang="ko-KR" sz="1800" baseline="-25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0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주기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T</a:t>
            </a:r>
            <a:r>
              <a:rPr kumimoji="0" lang="en-US" altLang="ko-KR" sz="1800" baseline="-25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0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8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듀티비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D(0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≤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D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≤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1)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인 주기적인 펄스에 의한 에너지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듀티비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D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에 비례하여 에너지를 공급할 수 있음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시간 구간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T=nT</a:t>
            </a:r>
            <a:r>
              <a:rPr kumimoji="0" lang="en-US" altLang="ko-KR" sz="1800" baseline="-25000" dirty="0" smtClean="0">
                <a:solidFill>
                  <a:prstClr val="black"/>
                </a:solidFill>
                <a:latin typeface="맑은 고딕"/>
                <a:ea typeface="맑은 고딕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위상정정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모드에서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신호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위상정정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주기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815256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그룹 29"/>
          <p:cNvGrpSpPr/>
          <p:nvPr/>
        </p:nvGrpSpPr>
        <p:grpSpPr>
          <a:xfrm>
            <a:off x="1043608" y="4509120"/>
            <a:ext cx="7560840" cy="1872208"/>
            <a:chOff x="1043608" y="4509120"/>
            <a:chExt cx="7560840" cy="1872208"/>
          </a:xfrm>
        </p:grpSpPr>
        <p:grpSp>
          <p:nvGrpSpPr>
            <p:cNvPr id="4" name="그룹 27"/>
            <p:cNvGrpSpPr/>
            <p:nvPr/>
          </p:nvGrpSpPr>
          <p:grpSpPr>
            <a:xfrm>
              <a:off x="3663186" y="4509120"/>
              <a:ext cx="4941262" cy="1872208"/>
              <a:chOff x="3663186" y="4293096"/>
              <a:chExt cx="4941262" cy="1872208"/>
            </a:xfrm>
          </p:grpSpPr>
          <p:grpSp>
            <p:nvGrpSpPr>
              <p:cNvPr id="5" name="그룹 16"/>
              <p:cNvGrpSpPr/>
              <p:nvPr/>
            </p:nvGrpSpPr>
            <p:grpSpPr>
              <a:xfrm>
                <a:off x="3663186" y="4293096"/>
                <a:ext cx="4941262" cy="1728192"/>
                <a:chOff x="3663186" y="4293096"/>
                <a:chExt cx="4941262" cy="1728192"/>
              </a:xfrm>
            </p:grpSpPr>
            <p:cxnSp>
              <p:nvCxnSpPr>
                <p:cNvPr id="19" name="직선 화살표 연결선 18"/>
                <p:cNvCxnSpPr/>
                <p:nvPr/>
              </p:nvCxnSpPr>
              <p:spPr>
                <a:xfrm flipH="1">
                  <a:off x="3663186" y="4437112"/>
                  <a:ext cx="360040" cy="50405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/>
                <p:cNvCxnSpPr/>
                <p:nvPr/>
              </p:nvCxnSpPr>
              <p:spPr>
                <a:xfrm>
                  <a:off x="4023226" y="4437112"/>
                  <a:ext cx="2492990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6560299" y="4293096"/>
                  <a:ext cx="204414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Arial Unicode MS" pitchFamily="50" charset="-127"/>
                      <a:ea typeface="Arial Unicode MS" pitchFamily="50" charset="-127"/>
                      <a:cs typeface="Arial Unicode MS" pitchFamily="50" charset="-127"/>
                    </a:rPr>
                    <a:t>0xFF ~ 0x00 ~ 0xFE</a:t>
                  </a:r>
                  <a:endParaRPr lang="ko-KR" altLang="en-US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endParaRPr>
                </a:p>
              </p:txBody>
            </p:sp>
            <p:cxnSp>
              <p:nvCxnSpPr>
                <p:cNvPr id="22" name="직선 화살표 연결선 21"/>
                <p:cNvCxnSpPr/>
                <p:nvPr/>
              </p:nvCxnSpPr>
              <p:spPr>
                <a:xfrm flipH="1" flipV="1">
                  <a:off x="4582293" y="5733256"/>
                  <a:ext cx="265609" cy="28803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/>
                <p:cNvCxnSpPr/>
                <p:nvPr/>
              </p:nvCxnSpPr>
              <p:spPr>
                <a:xfrm>
                  <a:off x="4855030" y="6021288"/>
                  <a:ext cx="1016486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화살표 연결선 23"/>
                <p:cNvCxnSpPr/>
                <p:nvPr/>
              </p:nvCxnSpPr>
              <p:spPr>
                <a:xfrm flipH="1">
                  <a:off x="5220072" y="4767039"/>
                  <a:ext cx="98843" cy="16031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/>
                <p:cNvCxnSpPr/>
                <p:nvPr/>
              </p:nvCxnSpPr>
              <p:spPr>
                <a:xfrm>
                  <a:off x="5310160" y="4767039"/>
                  <a:ext cx="990032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5868144" y="4644425"/>
                  <a:ext cx="216024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600" dirty="0" err="1" smtClean="0">
                      <a:latin typeface="Arial Unicode MS" pitchFamily="50" charset="-127"/>
                      <a:ea typeface="Arial Unicode MS" pitchFamily="50" charset="-127"/>
                      <a:cs typeface="Arial Unicode MS" pitchFamily="50" charset="-127"/>
                    </a:rPr>
                    <a:t>TCCRn</a:t>
                  </a:r>
                  <a:r>
                    <a:rPr lang="en-US" altLang="ko-KR" sz="1600" dirty="0" smtClean="0">
                      <a:latin typeface="Arial Unicode MS" pitchFamily="50" charset="-127"/>
                      <a:ea typeface="Arial Unicode MS" pitchFamily="50" charset="-127"/>
                      <a:cs typeface="Arial Unicode MS" pitchFamily="50" charset="-127"/>
                    </a:rPr>
                    <a:t> </a:t>
                  </a:r>
                  <a:r>
                    <a:rPr lang="ko-KR" altLang="en-US" sz="1600" dirty="0" smtClean="0">
                      <a:latin typeface="Arial Unicode MS" pitchFamily="50" charset="-127"/>
                      <a:ea typeface="Arial Unicode MS" pitchFamily="50" charset="-127"/>
                      <a:cs typeface="Arial Unicode MS" pitchFamily="50" charset="-127"/>
                    </a:rPr>
                    <a:t>레지스터</a:t>
                  </a:r>
                  <a:endPara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endParaRPr>
                </a:p>
                <a:p>
                  <a:pPr algn="r"/>
                  <a:r>
                    <a:rPr lang="en-US" altLang="ko-KR" sz="1600" dirty="0" smtClean="0">
                      <a:latin typeface="Arial Unicode MS" pitchFamily="50" charset="-127"/>
                      <a:ea typeface="Arial Unicode MS" pitchFamily="50" charset="-127"/>
                      <a:cs typeface="Arial Unicode MS" pitchFamily="50" charset="-127"/>
                    </a:rPr>
                    <a:t>CSn2~CSn0</a:t>
                  </a: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5871516" y="5826750"/>
                <a:ext cx="26725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내부</a:t>
                </a:r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ko-KR" altLang="en-US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또는</a:t>
                </a:r>
                <a:r>
                  <a:rPr lang="en-US" altLang="ko-KR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</a:t>
                </a:r>
                <a:r>
                  <a:rPr lang="ko-KR" altLang="en-US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외부 </a:t>
                </a:r>
                <a:r>
                  <a:rPr lang="ko-KR" altLang="en-US" sz="1600" dirty="0" err="1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클록</a:t>
                </a:r>
                <a:r>
                  <a:rPr lang="ko-KR" altLang="en-US" sz="1600" dirty="0" smtClean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 주파</a:t>
                </a:r>
                <a:r>
                  <a:rPr lang="ko-KR" altLang="en-US" sz="1600" dirty="0"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수</a:t>
                </a:r>
              </a:p>
            </p:txBody>
          </p:sp>
        </p:grpSp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3608" y="5157192"/>
              <a:ext cx="4392488" cy="71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위상정정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모드의 </a:t>
            </a:r>
            <a:r>
              <a:rPr lang="en-US" altLang="ko-KR" dirty="0" err="1" smtClean="0"/>
              <a:t>OCRn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값과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출력비교 인터럽트 발생 가능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 발생 가능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COMn1~COMn0 </a:t>
            </a:r>
            <a:r>
              <a:rPr lang="ko-KR" altLang="en-US" dirty="0" smtClean="0"/>
              <a:t>비트 설정으로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핀의 출력 극성 결정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주기 구간 </a:t>
            </a:r>
            <a:r>
              <a:rPr lang="en-US" altLang="ko-KR" dirty="0" smtClean="0"/>
              <a:t>: TOP</a:t>
            </a:r>
            <a:r>
              <a:rPr lang="ko-KR" altLang="en-US" dirty="0" smtClean="0"/>
              <a:t>에서 다음 </a:t>
            </a:r>
            <a:r>
              <a:rPr lang="en-US" altLang="ko-KR" dirty="0" smtClean="0"/>
              <a:t>TOP-1 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(0xFF ~ 0x00 ~ 0xFE)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6930094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err="1" smtClean="0"/>
              <a:t>TCCRn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 </a:t>
            </a:r>
            <a:r>
              <a:rPr lang="en-US" altLang="ko-KR" dirty="0" smtClean="0"/>
              <a:t>COMn1~COMn0 </a:t>
            </a:r>
            <a:r>
              <a:rPr lang="ko-KR" altLang="en-US" dirty="0" smtClean="0"/>
              <a:t>설정과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 극성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COMn1:0 = (1,0)</a:t>
            </a:r>
            <a:r>
              <a:rPr lang="ko-KR" altLang="en-US" dirty="0" smtClean="0"/>
              <a:t>일 때 </a:t>
            </a:r>
            <a:r>
              <a:rPr lang="en-US" altLang="ko-KR" dirty="0" err="1" smtClean="0"/>
              <a:t>OCRn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값에 따른 </a:t>
            </a:r>
            <a:r>
              <a:rPr lang="ko-KR" altLang="en-US" dirty="0" err="1" smtClean="0"/>
              <a:t>듀티비</a:t>
            </a:r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8370926" cy="280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5085184"/>
            <a:ext cx="3168352" cy="603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err="1" smtClean="0"/>
              <a:t>OCRn</a:t>
            </a:r>
            <a:r>
              <a:rPr lang="ko-KR" altLang="en-US" dirty="0" smtClean="0"/>
              <a:t>값 </a:t>
            </a:r>
            <a:r>
              <a:rPr lang="ko-KR" altLang="en-US" dirty="0" err="1" smtClean="0"/>
              <a:t>버퍼링</a:t>
            </a:r>
            <a:r>
              <a:rPr lang="ko-KR" altLang="en-US" dirty="0" smtClean="0"/>
              <a:t> 갱신으로 동일 </a:t>
            </a:r>
            <a:r>
              <a:rPr lang="en-US" altLang="ko-KR" dirty="0" smtClean="0"/>
              <a:t>PWM</a:t>
            </a:r>
            <a:r>
              <a:rPr lang="ko-KR" altLang="en-US" dirty="0" smtClean="0"/>
              <a:t> 주기 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① 위치에서 프로그래머가 </a:t>
            </a:r>
            <a:r>
              <a:rPr lang="en-US" altLang="ko-KR" dirty="0" smtClean="0"/>
              <a:t>OCR0</a:t>
            </a:r>
            <a:r>
              <a:rPr lang="ko-KR" altLang="en-US" dirty="0" smtClean="0"/>
              <a:t>값을 수정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버퍼링되어</a:t>
            </a:r>
            <a:r>
              <a:rPr lang="ko-KR" altLang="en-US" dirty="0" smtClean="0"/>
              <a:t>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실제 </a:t>
            </a:r>
            <a:r>
              <a:rPr lang="en-US" altLang="ko-KR" dirty="0" err="1" smtClean="0"/>
              <a:t>OCRn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위치인 ④에서 </a:t>
            </a:r>
            <a:r>
              <a:rPr lang="ko-KR" altLang="en-US" dirty="0" err="1" smtClean="0"/>
              <a:t>버퍼링된</a:t>
            </a:r>
            <a:r>
              <a:rPr lang="ko-KR" altLang="en-US" dirty="0" smtClean="0"/>
              <a:t> 값으로 갱신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 전은 ②와 ③ 위치에서 기존 </a:t>
            </a:r>
            <a:r>
              <a:rPr lang="en-US" altLang="ko-KR" dirty="0" err="1" smtClean="0"/>
              <a:t>OCRn</a:t>
            </a:r>
            <a:r>
              <a:rPr lang="ko-KR" altLang="en-US" dirty="0" smtClean="0"/>
              <a:t>을 기준으로 펄스 출력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TCNTn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인 위치를 중심으로 대칭 신호 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만일 즉시 갱신된다면 ②와 ③ 구간의 펄스는 생성되지 않음</a:t>
            </a:r>
            <a:r>
              <a:rPr lang="en-US" altLang="ko-KR" dirty="0" smtClean="0"/>
              <a:t>(why?)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3573016"/>
            <a:ext cx="828778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오버플로</a:t>
            </a:r>
            <a:r>
              <a:rPr lang="ko-KR" altLang="en-US" dirty="0" smtClean="0"/>
              <a:t> 발생 시점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TOVn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되는 시점은 </a:t>
            </a:r>
            <a:r>
              <a:rPr lang="en-US" altLang="ko-KR" dirty="0" err="1" smtClean="0"/>
              <a:t>TCNTn</a:t>
            </a:r>
            <a:r>
              <a:rPr lang="ko-KR" altLang="en-US" dirty="0" smtClean="0"/>
              <a:t>이 최솟값일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1"/>
            <a:r>
              <a:rPr lang="ko-KR" altLang="en-US" dirty="0" smtClean="0"/>
              <a:t>최댓값과 최솟값에서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연속 신호 보장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OCR0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0, FF</a:t>
            </a:r>
            <a:r>
              <a:rPr lang="ko-KR" altLang="en-US" dirty="0" smtClean="0"/>
              <a:t>일 때 비교일치는 무시되고 </a:t>
            </a:r>
            <a:r>
              <a:rPr lang="en-US" altLang="ko-KR" dirty="0" smtClean="0"/>
              <a:t>OC0</a:t>
            </a:r>
            <a:r>
              <a:rPr lang="ko-KR" altLang="en-US" dirty="0" smtClean="0"/>
              <a:t>를 연속 신호로 출력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100% </a:t>
            </a:r>
            <a:r>
              <a:rPr lang="ko-KR" altLang="en-US" dirty="0" err="1" smtClean="0"/>
              <a:t>듀티비와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0% </a:t>
            </a:r>
            <a:r>
              <a:rPr lang="ko-KR" altLang="en-US" dirty="0" err="1" smtClean="0"/>
              <a:t>듀티비를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OCRn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0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0xFF</a:t>
            </a:r>
            <a:r>
              <a:rPr lang="ko-KR" altLang="en-US" dirty="0" smtClean="0"/>
              <a:t>일 때 생성 가능</a:t>
            </a:r>
            <a:endParaRPr lang="en-US" altLang="ko-KR" dirty="0" smtClean="0"/>
          </a:p>
          <a:p>
            <a:pPr marL="183833" lvl="2" indent="0">
              <a:buNone/>
            </a:pPr>
            <a:r>
              <a:rPr lang="en-US" altLang="ko-KR" dirty="0" smtClean="0"/>
              <a:t>  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COMn1:n0=(1,0)</a:t>
            </a:r>
            <a:r>
              <a:rPr lang="ko-KR" altLang="en-US" dirty="0" smtClean="0"/>
              <a:t>일 때 </a:t>
            </a:r>
            <a:r>
              <a:rPr lang="en-US" altLang="ko-KR" dirty="0" err="1" smtClean="0"/>
              <a:t>OCRn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변화에 대한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펄스 관찰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01287" y="3819684"/>
            <a:ext cx="7773094" cy="2866179"/>
            <a:chOff x="467544" y="3059683"/>
            <a:chExt cx="8450908" cy="3388148"/>
          </a:xfrm>
        </p:grpSpPr>
        <p:cxnSp>
          <p:nvCxnSpPr>
            <p:cNvPr id="17" name="직선 연결선 16"/>
            <p:cNvCxnSpPr/>
            <p:nvPr/>
          </p:nvCxnSpPr>
          <p:spPr>
            <a:xfrm flipV="1">
              <a:off x="1613631" y="3203699"/>
              <a:ext cx="726121" cy="94354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059832" y="3203699"/>
              <a:ext cx="792088" cy="94354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 flipV="1">
              <a:off x="2339752" y="3203699"/>
              <a:ext cx="720080" cy="93610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 flipV="1">
              <a:off x="3851920" y="3203699"/>
              <a:ext cx="720080" cy="93610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475656" y="3275707"/>
              <a:ext cx="316835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67544" y="3059683"/>
              <a:ext cx="723604" cy="36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latin typeface="+mn-ea"/>
                  <a:ea typeface="+mn-ea"/>
                </a:rPr>
                <a:t>OCRn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7544" y="3626455"/>
              <a:ext cx="803843" cy="36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latin typeface="+mn-ea"/>
                  <a:ea typeface="+mn-ea"/>
                </a:rPr>
                <a:t>TCNTn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7705" y="4355828"/>
              <a:ext cx="596381" cy="36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latin typeface="+mn-ea"/>
                  <a:ea typeface="+mn-ea"/>
                </a:rPr>
                <a:t>OCn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grpSp>
          <p:nvGrpSpPr>
            <p:cNvPr id="25" name="그룹 31"/>
            <p:cNvGrpSpPr/>
            <p:nvPr/>
          </p:nvGrpSpPr>
          <p:grpSpPr>
            <a:xfrm>
              <a:off x="1485391" y="3275707"/>
              <a:ext cx="3086609" cy="1449452"/>
              <a:chOff x="909327" y="3789040"/>
              <a:chExt cx="3086609" cy="1449452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1710730" y="3789040"/>
                <a:ext cx="0" cy="144945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1813471" y="3789040"/>
                <a:ext cx="0" cy="144945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909327" y="5013176"/>
                <a:ext cx="80140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1710730" y="5165576"/>
                <a:ext cx="1027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flipV="1">
                <a:off x="1710730" y="5013176"/>
                <a:ext cx="0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27"/>
              <p:cNvCxnSpPr/>
              <p:nvPr/>
            </p:nvCxnSpPr>
            <p:spPr>
              <a:xfrm flipV="1">
                <a:off x="1812876" y="5016202"/>
                <a:ext cx="0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3325044" y="5016202"/>
                <a:ext cx="6708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32"/>
            <p:cNvGrpSpPr/>
            <p:nvPr/>
          </p:nvGrpSpPr>
          <p:grpSpPr>
            <a:xfrm>
              <a:off x="2389535" y="3275707"/>
              <a:ext cx="1512168" cy="1449452"/>
              <a:chOff x="301303" y="3789040"/>
              <a:chExt cx="1512168" cy="1449452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1710730" y="3789040"/>
                <a:ext cx="0" cy="144945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1813471" y="3789040"/>
                <a:ext cx="0" cy="144945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301303" y="5013176"/>
                <a:ext cx="14094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1710730" y="5165576"/>
                <a:ext cx="1027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flipV="1">
                <a:off x="1710730" y="5013176"/>
                <a:ext cx="0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flipV="1">
                <a:off x="1812876" y="5016202"/>
                <a:ext cx="0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직선 연결선 26"/>
            <p:cNvCxnSpPr/>
            <p:nvPr/>
          </p:nvCxnSpPr>
          <p:spPr>
            <a:xfrm flipV="1">
              <a:off x="5214031" y="3203699"/>
              <a:ext cx="726121" cy="94354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6660232" y="3203699"/>
              <a:ext cx="792088" cy="94354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H="1" flipV="1">
              <a:off x="5940152" y="3203699"/>
              <a:ext cx="720080" cy="93610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 flipV="1">
              <a:off x="7452320" y="3203699"/>
              <a:ext cx="720080" cy="93610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3203699"/>
              <a:ext cx="316835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47"/>
            <p:cNvGrpSpPr/>
            <p:nvPr/>
          </p:nvGrpSpPr>
          <p:grpSpPr>
            <a:xfrm>
              <a:off x="5220072" y="3205817"/>
              <a:ext cx="3014601" cy="1294026"/>
              <a:chOff x="1043608" y="3719150"/>
              <a:chExt cx="3014601" cy="1294026"/>
            </a:xfrm>
          </p:grpSpPr>
          <p:cxnSp>
            <p:nvCxnSpPr>
              <p:cNvPr id="75" name="직선 연결선 74"/>
              <p:cNvCxnSpPr/>
              <p:nvPr/>
            </p:nvCxnSpPr>
            <p:spPr>
              <a:xfrm>
                <a:off x="1763688" y="3719150"/>
                <a:ext cx="0" cy="12940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1043608" y="5013176"/>
                <a:ext cx="301460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직선 연결선 32"/>
            <p:cNvCxnSpPr/>
            <p:nvPr/>
          </p:nvCxnSpPr>
          <p:spPr>
            <a:xfrm>
              <a:off x="7452320" y="3205817"/>
              <a:ext cx="0" cy="129402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1613631" y="4850591"/>
              <a:ext cx="726121" cy="94354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3059832" y="4850591"/>
              <a:ext cx="792088" cy="94354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 flipV="1">
              <a:off x="2339752" y="4850591"/>
              <a:ext cx="720080" cy="93610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3851920" y="4850591"/>
              <a:ext cx="720080" cy="93610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1475656" y="5733256"/>
              <a:ext cx="316835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67544" y="5507940"/>
              <a:ext cx="723604" cy="36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latin typeface="+mn-ea"/>
                  <a:ea typeface="+mn-ea"/>
                </a:rPr>
                <a:t>OCRn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7544" y="5273347"/>
              <a:ext cx="803843" cy="36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latin typeface="+mn-ea"/>
                  <a:ea typeface="+mn-ea"/>
                </a:rPr>
                <a:t>TCNTn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7705" y="6002719"/>
              <a:ext cx="596381" cy="36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latin typeface="+mn-ea"/>
                  <a:ea typeface="+mn-ea"/>
                </a:rPr>
                <a:t>OCn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grpSp>
          <p:nvGrpSpPr>
            <p:cNvPr id="42" name="그룹 75"/>
            <p:cNvGrpSpPr/>
            <p:nvPr/>
          </p:nvGrpSpPr>
          <p:grpSpPr>
            <a:xfrm>
              <a:off x="1397607" y="5723795"/>
              <a:ext cx="3143913" cy="648256"/>
              <a:chOff x="1608126" y="4590236"/>
              <a:chExt cx="3143913" cy="648256"/>
            </a:xfrm>
          </p:grpSpPr>
          <p:cxnSp>
            <p:nvCxnSpPr>
              <p:cNvPr id="68" name="직선 연결선 67"/>
              <p:cNvCxnSpPr/>
              <p:nvPr/>
            </p:nvCxnSpPr>
            <p:spPr>
              <a:xfrm>
                <a:off x="4748611" y="4590236"/>
                <a:ext cx="0" cy="63879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1871719" y="4599697"/>
                <a:ext cx="0" cy="63879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V="1">
                <a:off x="1608126" y="5013176"/>
                <a:ext cx="148324" cy="30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1767169" y="5158377"/>
                <a:ext cx="1027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 flipV="1">
                <a:off x="4752039" y="5013176"/>
                <a:ext cx="0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 flipV="1">
                <a:off x="1871719" y="5016202"/>
                <a:ext cx="0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flipV="1">
                <a:off x="3325044" y="5013176"/>
                <a:ext cx="1423567" cy="30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83"/>
            <p:cNvGrpSpPr/>
            <p:nvPr/>
          </p:nvGrpSpPr>
          <p:grpSpPr>
            <a:xfrm>
              <a:off x="1547664" y="5733256"/>
              <a:ext cx="3111584" cy="638795"/>
              <a:chOff x="246015" y="4599697"/>
              <a:chExt cx="3111584" cy="638795"/>
            </a:xfrm>
          </p:grpSpPr>
          <p:cxnSp>
            <p:nvCxnSpPr>
              <p:cNvPr id="59" name="직선 연결선 58"/>
              <p:cNvCxnSpPr/>
              <p:nvPr/>
            </p:nvCxnSpPr>
            <p:spPr>
              <a:xfrm>
                <a:off x="1710730" y="4599697"/>
                <a:ext cx="0" cy="63879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1813471" y="4599697"/>
                <a:ext cx="0" cy="63879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flipV="1">
                <a:off x="359551" y="5013176"/>
                <a:ext cx="1351179" cy="30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1710730" y="5165576"/>
                <a:ext cx="1027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flipV="1">
                <a:off x="1710730" y="5013176"/>
                <a:ext cx="0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flipV="1">
                <a:off x="1812876" y="5016202"/>
                <a:ext cx="0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flipV="1">
                <a:off x="246015" y="5008121"/>
                <a:ext cx="0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3254858" y="5172735"/>
                <a:ext cx="10274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flipV="1">
                <a:off x="3357004" y="5023361"/>
                <a:ext cx="0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직선 연결선 43"/>
            <p:cNvCxnSpPr/>
            <p:nvPr/>
          </p:nvCxnSpPr>
          <p:spPr>
            <a:xfrm flipV="1">
              <a:off x="5214031" y="4850591"/>
              <a:ext cx="726121" cy="94354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6660232" y="4850591"/>
              <a:ext cx="792088" cy="94354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 flipV="1">
              <a:off x="5940152" y="4850591"/>
              <a:ext cx="720080" cy="93610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flipH="1" flipV="1">
              <a:off x="7452320" y="4850591"/>
              <a:ext cx="720080" cy="93610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5091296" y="5797644"/>
              <a:ext cx="316835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5085791" y="6309320"/>
              <a:ext cx="31738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6675472" y="5797644"/>
              <a:ext cx="0" cy="51167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214031" y="5797644"/>
              <a:ext cx="0" cy="51167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8172400" y="5797644"/>
              <a:ext cx="0" cy="51167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8273273" y="4283804"/>
              <a:ext cx="645179" cy="36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+mn-ea"/>
                  <a:ea typeface="+mn-ea"/>
                </a:rPr>
                <a:t>High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73273" y="6084004"/>
              <a:ext cx="575468" cy="363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+mn-ea"/>
                  <a:ea typeface="+mn-ea"/>
                </a:rPr>
                <a:t>Low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948636" y="4458598"/>
              <a:ext cx="12474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+mn-ea"/>
                  <a:ea typeface="+mn-ea"/>
                </a:rPr>
                <a:t>듀티비</a:t>
              </a:r>
              <a:r>
                <a:rPr lang="ko-KR" altLang="en-US" sz="1400" dirty="0" smtClean="0">
                  <a:latin typeface="+mn-ea"/>
                  <a:ea typeface="+mn-ea"/>
                </a:rPr>
                <a:t> </a:t>
              </a:r>
              <a:r>
                <a:rPr lang="en-US" altLang="ko-KR" sz="1400" dirty="0" smtClean="0">
                  <a:latin typeface="+mn-ea"/>
                  <a:ea typeface="+mn-ea"/>
                </a:rPr>
                <a:t>100%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40152" y="6042774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>
                  <a:latin typeface="+mn-ea"/>
                  <a:ea typeface="+mn-ea"/>
                </a:rPr>
                <a:t>듀티비</a:t>
              </a:r>
              <a:r>
                <a:rPr lang="ko-KR" altLang="en-US" sz="1400" dirty="0" smtClean="0">
                  <a:latin typeface="+mn-ea"/>
                  <a:ea typeface="+mn-ea"/>
                </a:rPr>
                <a:t> </a:t>
              </a:r>
              <a:r>
                <a:rPr lang="en-US" altLang="ko-KR" sz="1400" dirty="0" smtClean="0">
                  <a:latin typeface="+mn-ea"/>
                  <a:ea typeface="+mn-ea"/>
                </a:rPr>
                <a:t>0%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V="1">
              <a:off x="4788024" y="3237938"/>
              <a:ext cx="216024" cy="5632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>
              <a:off x="4778112" y="5753669"/>
              <a:ext cx="225936" cy="439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CTC </a:t>
            </a:r>
            <a:r>
              <a:rPr lang="ko-KR" altLang="en-US" dirty="0" smtClean="0"/>
              <a:t>모드에서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신호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CTC </a:t>
            </a:r>
            <a:r>
              <a:rPr lang="ko-KR" altLang="en-US" dirty="0" smtClean="0"/>
              <a:t>모드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주기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1114049" y="4221086"/>
            <a:ext cx="6986343" cy="2159372"/>
            <a:chOff x="1114049" y="4221086"/>
            <a:chExt cx="6986343" cy="2159372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4049" y="5244058"/>
              <a:ext cx="4580364" cy="698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7" name="그룹 16"/>
            <p:cNvGrpSpPr/>
            <p:nvPr/>
          </p:nvGrpSpPr>
          <p:grpSpPr>
            <a:xfrm>
              <a:off x="2581303" y="4221086"/>
              <a:ext cx="5519089" cy="2159372"/>
              <a:chOff x="2699792" y="3861048"/>
              <a:chExt cx="6071198" cy="2457218"/>
            </a:xfrm>
          </p:grpSpPr>
          <p:cxnSp>
            <p:nvCxnSpPr>
              <p:cNvPr id="19" name="직선 화살표 연결선 18"/>
              <p:cNvCxnSpPr/>
              <p:nvPr/>
            </p:nvCxnSpPr>
            <p:spPr>
              <a:xfrm flipH="1">
                <a:off x="3591178" y="4437112"/>
                <a:ext cx="360040" cy="576064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3951218" y="4437112"/>
                <a:ext cx="198893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5883168" y="4211796"/>
                <a:ext cx="1310530" cy="385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+mn-ea"/>
                    <a:ea typeface="+mn-ea"/>
                    <a:cs typeface="Arial Unicode MS" pitchFamily="50" charset="-127"/>
                  </a:rPr>
                  <a:t> 0 ~ </a:t>
                </a:r>
                <a:r>
                  <a:rPr lang="en-US" altLang="ko-KR" sz="1600" dirty="0" err="1" smtClean="0">
                    <a:latin typeface="+mn-ea"/>
                    <a:ea typeface="+mn-ea"/>
                    <a:cs typeface="Arial Unicode MS" pitchFamily="50" charset="-127"/>
                  </a:rPr>
                  <a:t>OCRn</a:t>
                </a:r>
                <a:endParaRPr lang="ko-KR" altLang="en-US" sz="1600" dirty="0">
                  <a:latin typeface="+mn-ea"/>
                  <a:ea typeface="+mn-ea"/>
                  <a:cs typeface="Arial Unicode MS" pitchFamily="50" charset="-127"/>
                </a:endParaRP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 flipH="1" flipV="1">
                <a:off x="4383267" y="5870298"/>
                <a:ext cx="265609" cy="28803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4656003" y="6158330"/>
                <a:ext cx="10164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5672489" y="5933015"/>
                <a:ext cx="3003357" cy="385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smtClean="0">
                    <a:latin typeface="+mn-ea"/>
                    <a:ea typeface="+mn-ea"/>
                    <a:cs typeface="Arial Unicode MS" pitchFamily="50" charset="-127"/>
                  </a:rPr>
                  <a:t>내부</a:t>
                </a:r>
                <a:r>
                  <a:rPr lang="en-US" altLang="ko-KR" sz="1600" dirty="0" smtClean="0">
                    <a:latin typeface="+mn-ea"/>
                    <a:ea typeface="+mn-ea"/>
                    <a:cs typeface="Arial Unicode MS" pitchFamily="50" charset="-127"/>
                  </a:rPr>
                  <a:t> </a:t>
                </a:r>
                <a:r>
                  <a:rPr lang="ko-KR" altLang="en-US" sz="1600" dirty="0" smtClean="0">
                    <a:latin typeface="+mn-ea"/>
                    <a:ea typeface="+mn-ea"/>
                    <a:cs typeface="Arial Unicode MS" pitchFamily="50" charset="-127"/>
                  </a:rPr>
                  <a:t>또는</a:t>
                </a:r>
                <a:r>
                  <a:rPr lang="en-US" altLang="ko-KR" sz="1600" dirty="0" smtClean="0">
                    <a:latin typeface="+mn-ea"/>
                    <a:ea typeface="+mn-ea"/>
                    <a:cs typeface="Arial Unicode MS" pitchFamily="50" charset="-127"/>
                  </a:rPr>
                  <a:t> </a:t>
                </a:r>
                <a:r>
                  <a:rPr lang="ko-KR" altLang="en-US" sz="1600" dirty="0" smtClean="0">
                    <a:latin typeface="+mn-ea"/>
                    <a:ea typeface="+mn-ea"/>
                    <a:cs typeface="Arial Unicode MS" pitchFamily="50" charset="-127"/>
                  </a:rPr>
                  <a:t>외부 </a:t>
                </a:r>
                <a:r>
                  <a:rPr lang="ko-KR" altLang="en-US" sz="1600" dirty="0" err="1" smtClean="0">
                    <a:latin typeface="+mn-ea"/>
                    <a:ea typeface="+mn-ea"/>
                    <a:cs typeface="Arial Unicode MS" pitchFamily="50" charset="-127"/>
                  </a:rPr>
                  <a:t>클록</a:t>
                </a:r>
                <a:r>
                  <a:rPr lang="ko-KR" altLang="en-US" sz="1600" dirty="0" smtClean="0">
                    <a:latin typeface="+mn-ea"/>
                    <a:ea typeface="+mn-ea"/>
                    <a:cs typeface="Arial Unicode MS" pitchFamily="50" charset="-127"/>
                  </a:rPr>
                  <a:t> 주파</a:t>
                </a:r>
                <a:r>
                  <a:rPr lang="ko-KR" altLang="en-US" sz="1600" dirty="0">
                    <a:latin typeface="+mn-ea"/>
                    <a:ea typeface="+mn-ea"/>
                    <a:cs typeface="Arial Unicode MS" pitchFamily="50" charset="-127"/>
                  </a:rPr>
                  <a:t>수</a:t>
                </a:r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5220072" y="4767039"/>
                <a:ext cx="98843" cy="16031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5310160" y="4767039"/>
                <a:ext cx="990032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156176" y="4581128"/>
                <a:ext cx="2160240" cy="66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 err="1" smtClean="0">
                    <a:latin typeface="+mn-ea"/>
                    <a:ea typeface="+mn-ea"/>
                    <a:cs typeface="Arial Unicode MS" pitchFamily="50" charset="-127"/>
                  </a:rPr>
                  <a:t>TCCRn</a:t>
                </a:r>
                <a:r>
                  <a:rPr lang="en-US" altLang="ko-KR" sz="1600" dirty="0" smtClean="0">
                    <a:latin typeface="+mn-ea"/>
                    <a:ea typeface="+mn-ea"/>
                    <a:cs typeface="Arial Unicode MS" pitchFamily="50" charset="-127"/>
                  </a:rPr>
                  <a:t> </a:t>
                </a:r>
                <a:r>
                  <a:rPr lang="ko-KR" altLang="en-US" sz="1600" dirty="0" smtClean="0">
                    <a:latin typeface="+mn-ea"/>
                    <a:ea typeface="+mn-ea"/>
                    <a:cs typeface="Arial Unicode MS" pitchFamily="50" charset="-127"/>
                  </a:rPr>
                  <a:t>레지스터</a:t>
                </a:r>
                <a:endParaRPr lang="en-US" altLang="ko-KR" sz="1600" dirty="0" smtClean="0">
                  <a:latin typeface="+mn-ea"/>
                  <a:ea typeface="+mn-ea"/>
                  <a:cs typeface="Arial Unicode MS" pitchFamily="50" charset="-127"/>
                </a:endParaRPr>
              </a:p>
              <a:p>
                <a:pPr algn="r"/>
                <a:r>
                  <a:rPr lang="en-US" altLang="ko-KR" sz="1600" dirty="0" smtClean="0">
                    <a:latin typeface="+mn-ea"/>
                    <a:ea typeface="+mn-ea"/>
                    <a:cs typeface="Arial Unicode MS" pitchFamily="50" charset="-127"/>
                  </a:rPr>
                  <a:t>CSn2~CSn0</a:t>
                </a: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3347864" y="5013176"/>
                <a:ext cx="116820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/>
              <p:nvPr/>
            </p:nvCxnSpPr>
            <p:spPr>
              <a:xfrm flipH="1">
                <a:off x="2699792" y="4077072"/>
                <a:ext cx="648072" cy="895454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347864" y="4077072"/>
                <a:ext cx="259228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5868144" y="3861048"/>
                <a:ext cx="2902846" cy="385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latin typeface="+mn-ea"/>
                    <a:ea typeface="+mn-ea"/>
                    <a:cs typeface="Arial Unicode MS" pitchFamily="50" charset="-127"/>
                  </a:rPr>
                  <a:t> </a:t>
                </a:r>
                <a:r>
                  <a:rPr lang="ko-KR" altLang="en-US" sz="1600" dirty="0" smtClean="0">
                    <a:latin typeface="+mn-ea"/>
                    <a:ea typeface="+mn-ea"/>
                    <a:cs typeface="Arial Unicode MS" pitchFamily="50" charset="-127"/>
                  </a:rPr>
                  <a:t>펄스 반전으로 주기는 </a:t>
                </a:r>
                <a:r>
                  <a:rPr lang="en-US" altLang="ko-KR" sz="1600" dirty="0" smtClean="0">
                    <a:latin typeface="+mn-ea"/>
                    <a:ea typeface="+mn-ea"/>
                    <a:cs typeface="Arial Unicode MS" pitchFamily="50" charset="-127"/>
                  </a:rPr>
                  <a:t>2</a:t>
                </a:r>
                <a:r>
                  <a:rPr lang="ko-KR" altLang="en-US" sz="1600" dirty="0" smtClean="0">
                    <a:latin typeface="+mn-ea"/>
                    <a:ea typeface="+mn-ea"/>
                    <a:cs typeface="Arial Unicode MS" pitchFamily="50" charset="-127"/>
                  </a:rPr>
                  <a:t>배</a:t>
                </a:r>
                <a:endParaRPr lang="ko-KR" altLang="en-US" sz="1600" dirty="0">
                  <a:latin typeface="+mn-ea"/>
                  <a:ea typeface="+mn-ea"/>
                  <a:cs typeface="Arial Unicode MS" pitchFamily="50" charset="-127"/>
                </a:endParaRPr>
              </a:p>
            </p:txBody>
          </p:sp>
        </p:grp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88840"/>
            <a:ext cx="8208912" cy="205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en-US" altLang="ko-KR" dirty="0" smtClean="0"/>
              <a:t>CTC </a:t>
            </a:r>
            <a:r>
              <a:rPr lang="ko-KR" altLang="en-US" dirty="0" smtClean="0"/>
              <a:t>모드의 </a:t>
            </a:r>
            <a:r>
              <a:rPr lang="en-US" altLang="ko-KR" dirty="0" err="1" smtClean="0"/>
              <a:t>OCRn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값과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COMn1:n0 = (0, 1)</a:t>
            </a:r>
            <a:r>
              <a:rPr lang="ko-KR" altLang="en-US" dirty="0" smtClean="0"/>
              <a:t>일 때 반전에 의해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파형 출력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TCNTn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주기 구간 </a:t>
            </a:r>
            <a:r>
              <a:rPr lang="en-US" altLang="ko-KR" dirty="0" smtClean="0"/>
              <a:t>: 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TOP(</a:t>
            </a:r>
            <a:r>
              <a:rPr lang="en-US" altLang="ko-KR" dirty="0" err="1" smtClean="0"/>
              <a:t>OCRn</a:t>
            </a:r>
            <a:r>
              <a:rPr lang="en-US" altLang="ko-KR" dirty="0" smtClean="0"/>
              <a:t>)</a:t>
            </a:r>
            <a:r>
              <a:rPr lang="ko-KR" altLang="en-US" dirty="0" smtClean="0"/>
              <a:t>까지</a:t>
            </a:r>
            <a:endParaRPr lang="en-US" altLang="ko-KR" dirty="0" smtClean="0"/>
          </a:p>
          <a:p>
            <a:pPr lvl="3">
              <a:buNone/>
            </a:pP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주기 구간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TCNTn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주기 구간의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</a:t>
            </a:r>
            <a:r>
              <a:rPr lang="en-US" altLang="ko-KR" dirty="0" smtClean="0"/>
              <a:t>(</a:t>
            </a:r>
            <a:r>
              <a:rPr lang="ko-KR" altLang="en-US" dirty="0" smtClean="0"/>
              <a:t>반전하기 때문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CTC </a:t>
            </a:r>
            <a:r>
              <a:rPr lang="ko-KR" altLang="en-US" dirty="0" smtClean="0"/>
              <a:t>모드에서 </a:t>
            </a:r>
            <a:r>
              <a:rPr lang="en-US" altLang="ko-KR" dirty="0" err="1" smtClean="0"/>
              <a:t>OCRn</a:t>
            </a:r>
            <a:r>
              <a:rPr lang="ko-KR" altLang="en-US" dirty="0" smtClean="0"/>
              <a:t>은 버퍼링 되지 않고 즉시 갱신됨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20420"/>
            <a:ext cx="754009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COMn1~COMn0 </a:t>
            </a:r>
            <a:r>
              <a:rPr lang="ko-KR" altLang="en-US" dirty="0" smtClean="0"/>
              <a:t>설정과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 극성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COMn1:0=(0,1) </a:t>
            </a:r>
            <a:r>
              <a:rPr lang="ko-KR" altLang="en-US" dirty="0" smtClean="0"/>
              <a:t>일 때만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핀에서 주기적인 펄스 출력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TCNTn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값이 </a:t>
            </a:r>
            <a:r>
              <a:rPr lang="en-US" altLang="ko-KR" dirty="0" err="1" smtClean="0"/>
              <a:t>OCn</a:t>
            </a:r>
            <a:r>
              <a:rPr lang="ko-KR" altLang="en-US" dirty="0" smtClean="0"/>
              <a:t>과 일치하면 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핀의 출력은 반전되고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4"/>
            <a:r>
              <a:rPr lang="en-US" altLang="ko-KR" dirty="0" err="1" smtClean="0"/>
              <a:t>TCNTn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다시 계수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ko-KR" altLang="en-US" dirty="0" err="1" smtClean="0"/>
              <a:t>듀티비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ko-KR" altLang="en-US" dirty="0" smtClean="0"/>
              <a:t>  </a:t>
            </a:r>
            <a:r>
              <a:rPr lang="en-US" altLang="ko-KR" dirty="0" smtClean="0"/>
              <a:t>50%</a:t>
            </a:r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85772" cy="200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 파형 발생모드와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OCn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파형 발생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일반 모드에서 비교출력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신호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COMn1~COMn0 </a:t>
            </a:r>
            <a:r>
              <a:rPr lang="ko-KR" altLang="en-US" dirty="0" smtClean="0"/>
              <a:t>설정과 </a:t>
            </a:r>
            <a:r>
              <a:rPr lang="en-US" altLang="ko-KR" dirty="0" err="1" smtClean="0"/>
              <a:t>OCn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 극성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endParaRPr lang="ko-KR" altLang="en-US" dirty="0" smtClean="0"/>
          </a:p>
          <a:p>
            <a:pPr lvl="1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581128"/>
            <a:ext cx="789583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532" y="1916832"/>
            <a:ext cx="7781900" cy="211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속도제어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2">
              <a:buNone/>
              <a:defRPr/>
            </a:pPr>
            <a:r>
              <a:rPr lang="en-US" altLang="ko-KR" dirty="0" smtClean="0"/>
              <a:t>(1) OCR0 </a:t>
            </a:r>
            <a:r>
              <a:rPr lang="ko-KR" altLang="en-US" dirty="0" smtClean="0"/>
              <a:t>레지스터와 고속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펄스 폭 출력 관계를 확인</a:t>
            </a:r>
            <a:endParaRPr lang="en-US" altLang="ko-KR" dirty="0" smtClean="0"/>
          </a:p>
          <a:p>
            <a:pPr lvl="2">
              <a:buNone/>
              <a:defRPr/>
            </a:pPr>
            <a:r>
              <a:rPr lang="en-US" altLang="ko-KR" dirty="0" smtClean="0"/>
              <a:t>(2) TCCR0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COM01:00 </a:t>
            </a:r>
            <a:r>
              <a:rPr lang="ko-KR" altLang="en-US" dirty="0" smtClean="0"/>
              <a:t>비트가 출력 극성에 주는 영향</a:t>
            </a:r>
            <a:endParaRPr lang="en-US" altLang="ko-KR" dirty="0" smtClean="0"/>
          </a:p>
          <a:p>
            <a:pPr lvl="2">
              <a:buNone/>
              <a:defRPr/>
            </a:pPr>
            <a:r>
              <a:rPr lang="en-US" altLang="ko-KR" dirty="0" smtClean="0"/>
              <a:t>(3) TCCR0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CS02:00 </a:t>
            </a:r>
            <a:r>
              <a:rPr lang="ko-KR" altLang="en-US" dirty="0" err="1" smtClean="0"/>
              <a:t>프리스케일러와</a:t>
            </a:r>
            <a:r>
              <a:rPr lang="ko-KR" altLang="en-US" dirty="0" smtClean="0"/>
              <a:t> 고속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주기</a:t>
            </a:r>
            <a:endParaRPr lang="en-US" altLang="ko-KR" dirty="0" smtClean="0"/>
          </a:p>
          <a:p>
            <a:pPr lvl="2">
              <a:buNone/>
              <a:defRPr/>
            </a:pPr>
            <a:r>
              <a:rPr lang="en-US" altLang="ko-KR" dirty="0" smtClean="0"/>
              <a:t>(4) </a:t>
            </a:r>
            <a:r>
              <a:rPr lang="ko-KR" altLang="en-US" dirty="0" smtClean="0"/>
              <a:t>고속 </a:t>
            </a:r>
            <a:r>
              <a:rPr lang="en-US" altLang="ko-KR" dirty="0" smtClean="0"/>
              <a:t>PWM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모터의 속도 제어</a:t>
            </a:r>
          </a:p>
          <a:p>
            <a:pPr lvl="2">
              <a:buNone/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카운터의 필요성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defRPr/>
            </a:pPr>
            <a:r>
              <a:rPr lang="ko-KR" altLang="en-US" dirty="0" smtClean="0"/>
              <a:t>외부에서 입력되는 펄스의 정확한 발생 시각을 알 필요가 있음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 장치가 작동하는 특정 순간을 매우 정밀하게 감지할 필요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언제 발생할지 모르므로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폴링으로</a:t>
            </a:r>
            <a:r>
              <a:rPr lang="ko-KR" altLang="en-US" dirty="0" smtClean="0"/>
              <a:t> 감지하기 어려움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외부 인터럽트를 이용하면 서비스 루틴으로 진입할 때까지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발생 시각부터 시간 오차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입력 </a:t>
            </a:r>
            <a:r>
              <a:rPr lang="ko-KR" altLang="en-US" dirty="0" err="1" smtClean="0"/>
              <a:t>캡처</a:t>
            </a:r>
            <a:r>
              <a:rPr lang="ko-KR" altLang="en-US" dirty="0" smtClean="0"/>
              <a:t> 기능</a:t>
            </a:r>
            <a:endParaRPr lang="en-US" altLang="ko-KR" dirty="0" smtClean="0"/>
          </a:p>
          <a:p>
            <a:pPr lvl="3">
              <a:buNone/>
            </a:pPr>
            <a:r>
              <a:rPr lang="ko-KR" altLang="en-US" dirty="0" smtClean="0"/>
              <a:t>외부 펄스가 발생한 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하드웨어적으로 계수되는 </a:t>
            </a:r>
            <a:r>
              <a:rPr lang="ko-KR" altLang="en-US" dirty="0" err="1" smtClean="0"/>
              <a:t>카운터값</a:t>
            </a:r>
            <a:r>
              <a:rPr lang="ko-KR" altLang="en-US" dirty="0" smtClean="0"/>
              <a:t> 저장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회로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NPN </a:t>
            </a:r>
            <a:r>
              <a:rPr lang="ko-KR" altLang="en-US" dirty="0" smtClean="0"/>
              <a:t>트랜지스터로 모터에 흐르는 전류 간접 구동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OCR0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비례하여 </a:t>
            </a:r>
            <a:r>
              <a:rPr lang="en-US" altLang="ko-KR" dirty="0" smtClean="0"/>
              <a:t>0 ~ 99</a:t>
            </a:r>
            <a:r>
              <a:rPr lang="ko-KR" altLang="en-US" dirty="0" smtClean="0"/>
              <a:t>로 디스플레이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594" y="1590700"/>
            <a:ext cx="7560840" cy="378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디스플레이를 위한 트랜지스터 설정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출력 방향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OC0(PB4) </a:t>
            </a:r>
            <a:r>
              <a:rPr lang="ko-KR" altLang="en-US" dirty="0" smtClean="0"/>
              <a:t>핀을 출력 방향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파형 발생모드를 고속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모드로 설정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프리스케일러를</a:t>
            </a:r>
            <a:r>
              <a:rPr lang="ko-KR" altLang="en-US" dirty="0" smtClean="0"/>
              <a:t> 내부 </a:t>
            </a:r>
            <a:r>
              <a:rPr lang="en-US" altLang="ko-KR" dirty="0" smtClean="0"/>
              <a:t>CPU </a:t>
            </a:r>
            <a:r>
              <a:rPr lang="ko-KR" altLang="en-US" dirty="0" err="1" smtClean="0"/>
              <a:t>클록의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256 </a:t>
            </a:r>
            <a:r>
              <a:rPr lang="ko-KR" altLang="en-US" dirty="0" smtClean="0"/>
              <a:t>분주로 설정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OC0 </a:t>
            </a:r>
            <a:r>
              <a:rPr lang="ko-KR" altLang="en-US" dirty="0" smtClean="0"/>
              <a:t>출력 극성을 </a:t>
            </a:r>
            <a:r>
              <a:rPr lang="en-US" altLang="ko-KR" dirty="0" smtClean="0"/>
              <a:t>TCNT0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OCR0</a:t>
            </a:r>
            <a:r>
              <a:rPr lang="ko-KR" altLang="en-US" dirty="0" smtClean="0"/>
              <a:t>과 일치하면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되는 모드로 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타이머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인터럽트를 활성화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OCR0</a:t>
            </a:r>
            <a:r>
              <a:rPr lang="ko-KR" altLang="en-US" dirty="0" smtClean="0"/>
              <a:t>값을 바꾸면서 모터의 속도 변화를 관찰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디스플레이되는 </a:t>
            </a:r>
            <a:r>
              <a:rPr lang="en-US" altLang="ko-KR" dirty="0" smtClean="0"/>
              <a:t>number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OCR0</a:t>
            </a:r>
            <a:r>
              <a:rPr lang="ko-KR" altLang="en-US" dirty="0" smtClean="0"/>
              <a:t>값을 디스플레이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r>
              <a:rPr lang="en-US" altLang="ko-KR" dirty="0" smtClean="0"/>
              <a:t>OCR0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0x00 ~ 0xFF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number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 00 ~ 99</a:t>
            </a:r>
            <a:r>
              <a:rPr lang="ko-KR" altLang="en-US" dirty="0" smtClean="0"/>
              <a:t>로 변환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0xFF(255) 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: 255*100/256 </a:t>
            </a:r>
            <a:r>
              <a:rPr lang="en-US" altLang="ko-KR" dirty="0" smtClean="0">
                <a:sym typeface="Wingdings" pitchFamily="2" charset="2"/>
              </a:rPr>
              <a:t> 99</a:t>
            </a:r>
          </a:p>
          <a:p>
            <a:pPr marL="849947" lvl="3" indent="0">
              <a:buNone/>
            </a:pPr>
            <a:r>
              <a:rPr lang="en-US" altLang="ko-KR" dirty="0" smtClean="0">
                <a:sym typeface="Wingdings" pitchFamily="2" charset="2"/>
              </a:rPr>
              <a:t>		      </a:t>
            </a:r>
            <a:r>
              <a:rPr lang="ko-KR" altLang="en-US" dirty="0" smtClean="0">
                <a:sym typeface="Wingdings" pitchFamily="2" charset="2"/>
              </a:rPr>
              <a:t>정수</a:t>
            </a:r>
            <a:r>
              <a:rPr lang="en-US" altLang="ko-KR" dirty="0" smtClean="0">
                <a:sym typeface="Wingdings" pitchFamily="2" charset="2"/>
              </a:rPr>
              <a:t>*</a:t>
            </a:r>
            <a:r>
              <a:rPr lang="ko-KR" altLang="en-US" dirty="0" smtClean="0">
                <a:sym typeface="Wingdings" pitchFamily="2" charset="2"/>
              </a:rPr>
              <a:t>정수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smtClean="0">
                <a:sym typeface="Wingdings" pitchFamily="2" charset="2"/>
              </a:rPr>
              <a:t>정수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정수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소수점 이하는 버림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316338"/>
            <a:ext cx="66766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27336"/>
            <a:ext cx="8280920" cy="54978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00125"/>
            <a:ext cx="8280920" cy="55006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OCR0 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으로 설정했을 때 출력되는 </a:t>
            </a:r>
            <a:r>
              <a:rPr lang="en-US" altLang="ko-KR" dirty="0" smtClean="0"/>
              <a:t>number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39</a:t>
            </a:r>
          </a:p>
          <a:p>
            <a:pPr lvl="3"/>
            <a:r>
              <a:rPr lang="ko-KR" altLang="en-US" dirty="0" smtClean="0"/>
              <a:t>모터는 회전 중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6552728" cy="372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>
              <a:buSzPct val="85000"/>
            </a:pPr>
            <a:r>
              <a:rPr lang="ko-KR" altLang="en-US" dirty="0" smtClean="0"/>
              <a:t>고속 </a:t>
            </a:r>
            <a:r>
              <a:rPr lang="en-US" altLang="ko-KR" dirty="0" smtClean="0"/>
              <a:t>PWM</a:t>
            </a:r>
            <a:r>
              <a:rPr lang="ko-KR" altLang="en-US" dirty="0" smtClean="0"/>
              <a:t>에 대한 계산 값 </a:t>
            </a:r>
            <a:r>
              <a:rPr lang="en-US" altLang="ko-KR" dirty="0" smtClean="0"/>
              <a:t>: CPU </a:t>
            </a:r>
            <a:r>
              <a:rPr lang="ko-KR" altLang="en-US" dirty="0" err="1" smtClean="0"/>
              <a:t>클록으로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16MHz</a:t>
            </a:r>
            <a:r>
              <a:rPr lang="ko-KR" altLang="en-US" dirty="0" smtClean="0"/>
              <a:t>를 사용한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err="1" smtClean="0"/>
              <a:t>듀티비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측정 결과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주기 </a:t>
            </a:r>
            <a:r>
              <a:rPr lang="en-US" altLang="ko-KR" dirty="0" smtClean="0"/>
              <a:t>: 4.10msec</a:t>
            </a:r>
          </a:p>
          <a:p>
            <a:pPr lvl="2"/>
            <a:r>
              <a:rPr lang="ko-KR" altLang="en-US" dirty="0" err="1" smtClean="0"/>
              <a:t>듀티비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39.5%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753" y="1484783"/>
            <a:ext cx="2658239" cy="609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1087" y="2276872"/>
            <a:ext cx="268091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3108714"/>
            <a:ext cx="5256584" cy="335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개선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(1) </a:t>
            </a:r>
            <a:r>
              <a:rPr lang="ko-KR" altLang="en-US" dirty="0" err="1" smtClean="0"/>
              <a:t>프리스케일값을</a:t>
            </a:r>
            <a:r>
              <a:rPr lang="ko-KR" altLang="en-US" dirty="0" smtClean="0"/>
              <a:t> 바꿔 계산 주기와 </a:t>
            </a:r>
            <a:r>
              <a:rPr lang="ko-KR" altLang="en-US" dirty="0" err="1" smtClean="0"/>
              <a:t>오실로스코프로</a:t>
            </a:r>
            <a:r>
              <a:rPr lang="ko-KR" altLang="en-US" dirty="0" smtClean="0"/>
              <a:t> 측정한 값을 비교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(2) OCR0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50, 100, 150, 200, 250</a:t>
            </a:r>
            <a:r>
              <a:rPr lang="ko-KR" altLang="en-US" dirty="0" smtClean="0"/>
              <a:t>으로 바꿔 동작시킨 후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모터의 회전 속도와 </a:t>
            </a:r>
            <a:r>
              <a:rPr lang="ko-KR" altLang="en-US" dirty="0" err="1" smtClean="0"/>
              <a:t>듀티비의</a:t>
            </a:r>
            <a:r>
              <a:rPr lang="ko-KR" altLang="en-US" dirty="0" smtClean="0"/>
              <a:t> 변화를 관찰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(3) OCR0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255</a:t>
            </a:r>
            <a:r>
              <a:rPr lang="ko-KR" altLang="en-US" dirty="0" smtClean="0"/>
              <a:t>로 설정했을 때</a:t>
            </a:r>
            <a:r>
              <a:rPr lang="en-US" altLang="ko-KR" dirty="0" smtClean="0"/>
              <a:t>, OC0 </a:t>
            </a:r>
            <a:r>
              <a:rPr lang="ko-KR" altLang="en-US" dirty="0" smtClean="0"/>
              <a:t>출력에서 항상 </a:t>
            </a:r>
            <a:r>
              <a:rPr lang="ko-KR" altLang="en-US" dirty="0" err="1" smtClean="0"/>
              <a:t>듀티비가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100(%)</a:t>
            </a:r>
            <a:r>
              <a:rPr lang="ko-KR" altLang="en-US" dirty="0" smtClean="0"/>
              <a:t>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VCC</a:t>
            </a:r>
            <a:r>
              <a:rPr lang="ko-KR" altLang="en-US" dirty="0" smtClean="0"/>
              <a:t>가 출력되는가</a:t>
            </a:r>
            <a:r>
              <a:rPr lang="en-US" altLang="ko-KR" dirty="0" smtClean="0"/>
              <a:t>?</a:t>
            </a:r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(4) OCR0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설정했을 때</a:t>
            </a:r>
            <a:r>
              <a:rPr lang="en-US" altLang="ko-KR" dirty="0" smtClean="0"/>
              <a:t>, OC0 </a:t>
            </a:r>
            <a:r>
              <a:rPr lang="ko-KR" altLang="en-US" dirty="0" smtClean="0"/>
              <a:t>출력에서 항상 </a:t>
            </a:r>
            <a:r>
              <a:rPr lang="ko-KR" altLang="en-US" dirty="0" err="1" smtClean="0"/>
              <a:t>듀티비가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0(%)</a:t>
            </a:r>
            <a:r>
              <a:rPr lang="ko-KR" altLang="en-US" dirty="0" smtClean="0"/>
              <a:t>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0</a:t>
            </a:r>
            <a:r>
              <a:rPr lang="ko-KR" altLang="en-US" dirty="0" smtClean="0"/>
              <a:t>이 출력되는가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2"/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위상정정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제어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(1) Up/Down </a:t>
            </a:r>
            <a:r>
              <a:rPr lang="ko-KR" altLang="en-US" dirty="0" smtClean="0"/>
              <a:t>스위치에 대한 </a:t>
            </a:r>
            <a:r>
              <a:rPr lang="ko-KR" altLang="en-US" dirty="0" err="1" smtClean="0"/>
              <a:t>디바운스</a:t>
            </a:r>
            <a:r>
              <a:rPr lang="ko-KR" altLang="en-US" dirty="0" smtClean="0"/>
              <a:t> 기능을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오버플로로</a:t>
            </a:r>
            <a:r>
              <a:rPr lang="ko-KR" altLang="en-US" dirty="0" smtClean="0"/>
              <a:t> 사용하여 만듦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위상정정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모드 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    Up/Down </a:t>
            </a:r>
            <a:r>
              <a:rPr lang="ko-KR" altLang="en-US" dirty="0" smtClean="0"/>
              <a:t>스위치로 </a:t>
            </a:r>
            <a:r>
              <a:rPr lang="en-US" altLang="ko-KR" dirty="0" smtClean="0"/>
              <a:t>OCR0</a:t>
            </a:r>
            <a:r>
              <a:rPr lang="ko-KR" altLang="en-US" dirty="0" smtClean="0"/>
              <a:t>값을 조절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 smtClean="0"/>
              <a:t>OC0 </a:t>
            </a:r>
            <a:r>
              <a:rPr lang="ko-KR" altLang="en-US" dirty="0" smtClean="0"/>
              <a:t>핀에서 출력되는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파형을 발생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    DC </a:t>
            </a:r>
            <a:r>
              <a:rPr lang="ko-KR" altLang="en-US" dirty="0" smtClean="0"/>
              <a:t>모터 속도제어에 활용</a:t>
            </a:r>
            <a:endParaRPr lang="en-US" altLang="ko-KR" dirty="0" smtClean="0"/>
          </a:p>
          <a:p>
            <a:pPr lvl="2">
              <a:lnSpc>
                <a:spcPts val="2600"/>
              </a:lnSpc>
            </a:pPr>
            <a:r>
              <a:rPr lang="ko-KR" altLang="en-US" dirty="0" smtClean="0"/>
              <a:t>실험 </a:t>
            </a:r>
            <a:r>
              <a:rPr lang="en-US" altLang="ko-KR" dirty="0" smtClean="0"/>
              <a:t>8-4, 8-6, 8-8 </a:t>
            </a:r>
            <a:r>
              <a:rPr lang="ko-KR" altLang="en-US" dirty="0" smtClean="0"/>
              <a:t>결합</a:t>
            </a:r>
          </a:p>
          <a:p>
            <a:pPr lvl="1"/>
            <a:endParaRPr lang="en-US" altLang="ko-KR" dirty="0" smtClean="0"/>
          </a:p>
          <a:p>
            <a:pPr lvl="2">
              <a:buNone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위상정정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회로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UP </a:t>
            </a:r>
            <a:r>
              <a:rPr lang="ko-KR" altLang="en-US" dirty="0" smtClean="0"/>
              <a:t>스위치로 </a:t>
            </a:r>
            <a:r>
              <a:rPr lang="en-US" altLang="ko-KR" dirty="0" smtClean="0"/>
              <a:t>OCR0 </a:t>
            </a:r>
            <a:r>
              <a:rPr lang="ko-KR" altLang="en-US" dirty="0" smtClean="0"/>
              <a:t>증가시킴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DOWN </a:t>
            </a:r>
            <a:r>
              <a:rPr lang="ko-KR" altLang="en-US" dirty="0" smtClean="0"/>
              <a:t>스위치로 </a:t>
            </a:r>
            <a:r>
              <a:rPr lang="en-US" altLang="ko-KR" dirty="0" smtClean="0"/>
              <a:t>OCR0</a:t>
            </a:r>
            <a:r>
              <a:rPr lang="ko-KR" altLang="en-US" dirty="0" smtClean="0"/>
              <a:t>값 감소시킴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</a:t>
            </a:r>
            <a:r>
              <a:rPr lang="ko-KR" altLang="en-US" dirty="0" err="1" smtClean="0"/>
              <a:t>오버플로를</a:t>
            </a:r>
            <a:r>
              <a:rPr lang="ko-KR" altLang="en-US" dirty="0" smtClean="0"/>
              <a:t> 사용하여 스위치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기능 적용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7416824" cy="3490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위상정정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smtClean="0"/>
              <a:t>매크로 정의 및 변수 선언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</a:t>
            </a:r>
            <a:r>
              <a:rPr lang="ko-KR" altLang="en-US" dirty="0" smtClean="0"/>
              <a:t>개의 요청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 인터페이스 변수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req</a:t>
            </a:r>
            <a:r>
              <a:rPr lang="en-US" altLang="ko-KR" dirty="0" smtClean="0"/>
              <a:t>[NUM_REQ]</a:t>
            </a:r>
          </a:p>
          <a:p>
            <a:pPr lvl="3"/>
            <a:r>
              <a:rPr lang="en-US" altLang="ko-KR" dirty="0" smtClean="0"/>
              <a:t>OCR0 </a:t>
            </a:r>
            <a:r>
              <a:rPr lang="ko-KR" altLang="en-US" dirty="0" smtClean="0"/>
              <a:t>디스플레이 변수 </a:t>
            </a:r>
            <a:r>
              <a:rPr lang="en-US" altLang="ko-KR" dirty="0" smtClean="0"/>
              <a:t>: number</a:t>
            </a:r>
          </a:p>
          <a:p>
            <a:pPr lvl="3"/>
            <a:r>
              <a:rPr lang="en-US" altLang="ko-KR" dirty="0" smtClean="0"/>
              <a:t>1</a:t>
            </a:r>
            <a:r>
              <a:rPr lang="ko-KR" altLang="en-US" dirty="0" smtClean="0"/>
              <a:t>회의 </a:t>
            </a:r>
            <a:r>
              <a:rPr lang="ko-KR" altLang="en-US" dirty="0" err="1" smtClean="0"/>
              <a:t>오버플로에</a:t>
            </a:r>
            <a:r>
              <a:rPr lang="ko-KR" altLang="en-US" dirty="0" smtClean="0"/>
              <a:t> 소요되는 시간 저장 변수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ms_ov_cycle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600" y="2698646"/>
            <a:ext cx="8188420" cy="302433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8</a:t>
            </a:r>
            <a:r>
              <a:rPr lang="ko-KR" altLang="en-US" dirty="0" smtClean="0"/>
              <a:t>비트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 </a:t>
            </a:r>
            <a:r>
              <a:rPr lang="ko-KR" altLang="en-US" dirty="0" err="1" smtClean="0"/>
              <a:t>클록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0, </a:t>
            </a:r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2</a:t>
            </a:r>
          </a:p>
          <a:p>
            <a:pPr lvl="2"/>
            <a:r>
              <a:rPr lang="ko-KR" altLang="en-US" dirty="0" smtClean="0"/>
              <a:t>내부 동기 </a:t>
            </a:r>
            <a:r>
              <a:rPr lang="ko-KR" altLang="en-US" dirty="0" err="1" smtClean="0"/>
              <a:t>클록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CPU </a:t>
            </a:r>
            <a:r>
              <a:rPr lang="ko-KR" altLang="en-US" dirty="0" err="1" smtClean="0"/>
              <a:t>클록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 </a:t>
            </a:r>
            <a:r>
              <a:rPr lang="ko-KR" altLang="en-US" dirty="0" err="1" smtClean="0"/>
              <a:t>클록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0 : 32.768[KHz] </a:t>
            </a:r>
            <a:r>
              <a:rPr lang="ko-KR" altLang="en-US" dirty="0" err="1" smtClean="0"/>
              <a:t>수정발진자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TOSC1, TOSC2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2 : T2 </a:t>
            </a:r>
            <a:r>
              <a:rPr lang="ko-KR" altLang="en-US" dirty="0" smtClean="0"/>
              <a:t>핀에 외부 </a:t>
            </a:r>
            <a:r>
              <a:rPr lang="ko-KR" altLang="en-US" dirty="0" err="1" smtClean="0"/>
              <a:t>클록을</a:t>
            </a:r>
            <a:r>
              <a:rPr lang="ko-KR" altLang="en-US" dirty="0" smtClean="0"/>
              <a:t> 연결하여 사용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위상정정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27336"/>
            <a:ext cx="8208912" cy="547499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위상정정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en-US" altLang="ko-KR" dirty="0" smtClean="0"/>
              <a:t> main() </a:t>
            </a:r>
            <a:r>
              <a:rPr lang="ko-KR" altLang="en-US" dirty="0" smtClean="0"/>
              <a:t>함수의 초기화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8064896" cy="51310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위상정정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21230" y="1340768"/>
            <a:ext cx="8155226" cy="5040560"/>
            <a:chOff x="323527" y="404664"/>
            <a:chExt cx="8587275" cy="5255865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404664"/>
              <a:ext cx="8587275" cy="525586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1187624" y="2286397"/>
              <a:ext cx="403244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220072" y="2116266"/>
              <a:ext cx="2886693" cy="3209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UP 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스위치가 눌리면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OCR0 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증가</a:t>
              </a:r>
              <a:endParaRPr lang="ko-KR" altLang="en-US" sz="1400" dirty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41021" y="3705071"/>
              <a:ext cx="403244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273469" y="3527198"/>
              <a:ext cx="3252973" cy="3209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DOWN 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스위치가 눌리면 </a:t>
              </a:r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OCR0 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감소</a:t>
              </a:r>
              <a:endParaRPr lang="ko-KR" altLang="en-US" sz="1400" dirty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1403648" y="1729383"/>
              <a:ext cx="165618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3059832" y="1369343"/>
              <a:ext cx="288032" cy="36004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347864" y="1369343"/>
              <a:ext cx="576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923928" y="1185957"/>
              <a:ext cx="3945563" cy="3209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DEBOUNCE_CYCLE </a:t>
              </a:r>
              <a:r>
                <a:rPr lang="ko-KR" altLang="en-US" sz="1400" dirty="0" smtClean="0">
                  <a:solidFill>
                    <a:srgbClr val="C00000"/>
                  </a:solidFill>
                  <a:latin typeface="+mn-ea"/>
                  <a:ea typeface="+mn-ea"/>
                  <a:cs typeface="Arial Unicode MS" pitchFamily="50" charset="-127"/>
                </a:rPr>
                <a:t>시간경과 요청 완료 검사</a:t>
              </a:r>
              <a:endParaRPr lang="ko-KR" altLang="en-US" sz="1400" dirty="0">
                <a:solidFill>
                  <a:srgbClr val="C00000"/>
                </a:solidFill>
                <a:latin typeface="+mn-ea"/>
                <a:ea typeface="+mn-ea"/>
                <a:cs typeface="Arial Unicode MS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위상정정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모터 속도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제어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동작 </a:t>
            </a:r>
            <a:r>
              <a:rPr lang="en-US" altLang="ko-KR" dirty="0" smtClean="0">
                <a:solidFill>
                  <a:srgbClr val="C00000"/>
                </a:solidFill>
              </a:rPr>
              <a:t>(video.zip </a:t>
            </a:r>
            <a:r>
              <a:rPr lang="ko-KR" altLang="en-US" dirty="0" smtClean="0">
                <a:solidFill>
                  <a:srgbClr val="C00000"/>
                </a:solidFill>
              </a:rPr>
              <a:t>참고</a:t>
            </a:r>
            <a:r>
              <a:rPr lang="en-US" altLang="ko-KR" dirty="0" smtClean="0">
                <a:solidFill>
                  <a:srgbClr val="C00000"/>
                </a:solidFill>
              </a:rPr>
              <a:t> / 8-9)</a:t>
            </a: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39074"/>
            <a:ext cx="6877050" cy="3848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2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RC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서보모터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구동</a:t>
            </a:r>
            <a:endParaRPr lang="ko-KR" altLang="en-US" sz="2600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사전 지식</a:t>
            </a:r>
            <a:endParaRPr lang="en-US" altLang="ko-KR" dirty="0" smtClean="0"/>
          </a:p>
          <a:p>
            <a:pPr lvl="2">
              <a:lnSpc>
                <a:spcPct val="130000"/>
              </a:lnSpc>
            </a:pPr>
            <a:r>
              <a:rPr lang="ko-KR" altLang="en-US" dirty="0" smtClean="0"/>
              <a:t>동작 원리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PWM </a:t>
            </a:r>
            <a:r>
              <a:rPr lang="ko-KR" altLang="en-US" dirty="0" smtClean="0"/>
              <a:t>펄스 폭을 전압으로 변환시켜 회전 요구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기어 박스가 연결된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모터를 특정 방향으로 회전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회전축은 </a:t>
            </a:r>
            <a:r>
              <a:rPr lang="ko-KR" altLang="en-US" dirty="0" err="1" smtClean="0"/>
              <a:t>포텐시오메터로</a:t>
            </a:r>
            <a:r>
              <a:rPr lang="ko-KR" altLang="en-US" dirty="0" smtClean="0"/>
              <a:t> 회전 정도를 감지하고 전압으로 변환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요구 전압과 차이가 있으면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모터의 회전을 계속하는 피드백 구조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17032"/>
            <a:ext cx="519038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2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RC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서보모터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구동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2"/>
            <a:r>
              <a:rPr lang="ko-KR" altLang="en-US" dirty="0" err="1" smtClean="0"/>
              <a:t>서보모터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신호와 회전 각도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020" y="1484784"/>
            <a:ext cx="737536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2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RC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서보모터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구동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(1) </a:t>
            </a:r>
            <a:r>
              <a:rPr lang="ko-KR" altLang="en-US" dirty="0" smtClean="0"/>
              <a:t>고속 </a:t>
            </a:r>
            <a:r>
              <a:rPr lang="en-US" altLang="ko-KR" dirty="0" smtClean="0"/>
              <a:t>PWM</a:t>
            </a:r>
            <a:r>
              <a:rPr lang="ko-KR" altLang="en-US" dirty="0" smtClean="0"/>
              <a:t>을 이용하여 </a:t>
            </a:r>
            <a:r>
              <a:rPr lang="en-US" altLang="ko-KR" dirty="0" smtClean="0"/>
              <a:t>PB7(OC2) </a:t>
            </a:r>
            <a:r>
              <a:rPr lang="ko-KR" altLang="en-US" dirty="0" smtClean="0"/>
              <a:t>핀으로 임의의 주기 신호 생성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고속 </a:t>
            </a:r>
            <a:r>
              <a:rPr lang="en-US" altLang="ko-KR" dirty="0" smtClean="0"/>
              <a:t>PWM</a:t>
            </a:r>
            <a:r>
              <a:rPr lang="ko-KR" altLang="en-US" dirty="0" smtClean="0"/>
              <a:t>의 펄스 폭을 </a:t>
            </a:r>
            <a:r>
              <a:rPr lang="en-US" altLang="ko-KR" dirty="0" smtClean="0"/>
              <a:t>0.7[</a:t>
            </a:r>
            <a:r>
              <a:rPr lang="en-US" altLang="ko-KR" dirty="0" err="1" smtClean="0"/>
              <a:t>msec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2.3[</a:t>
            </a:r>
            <a:r>
              <a:rPr lang="en-US" altLang="ko-KR" dirty="0" err="1" smtClean="0"/>
              <a:t>msec</a:t>
            </a:r>
            <a:r>
              <a:rPr lang="en-US" altLang="ko-KR" dirty="0" smtClean="0"/>
              <a:t>]</a:t>
            </a:r>
            <a:r>
              <a:rPr lang="ko-KR" altLang="en-US" dirty="0" smtClean="0"/>
              <a:t>까지 변경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(3) RC </a:t>
            </a:r>
            <a:r>
              <a:rPr lang="ko-KR" altLang="en-US" dirty="0" err="1" smtClean="0"/>
              <a:t>서보모터의</a:t>
            </a:r>
            <a:r>
              <a:rPr lang="ko-KR" altLang="en-US" dirty="0" smtClean="0"/>
              <a:t> 동작을 확인</a:t>
            </a:r>
            <a:endParaRPr lang="en-US" altLang="ko-KR" dirty="0" smtClean="0"/>
          </a:p>
          <a:p>
            <a:pPr lvl="2">
              <a:lnSpc>
                <a:spcPts val="2600"/>
              </a:lnSpc>
              <a:buNone/>
            </a:pPr>
            <a:r>
              <a:rPr lang="en-US" altLang="ko-KR" dirty="0" smtClean="0"/>
              <a:t>(4) </a:t>
            </a:r>
            <a:r>
              <a:rPr lang="ko-KR" altLang="en-US" dirty="0" err="1" smtClean="0"/>
              <a:t>오버플로</a:t>
            </a:r>
            <a:r>
              <a:rPr lang="ko-KR" altLang="en-US" dirty="0" smtClean="0"/>
              <a:t> 인터럽트로 두 자리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디스플레이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2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RC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서보모터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구동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회로</a:t>
            </a:r>
            <a:r>
              <a:rPr lang="en-US" altLang="ko-KR" dirty="0" smtClean="0"/>
              <a:t> </a:t>
            </a: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7956376" cy="374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2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RC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서보모터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구동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주기 결정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16MHz, 1024 </a:t>
            </a:r>
            <a:r>
              <a:rPr lang="ko-KR" altLang="en-US" dirty="0" err="1" smtClean="0"/>
              <a:t>프리스케일</a:t>
            </a:r>
            <a:r>
              <a:rPr lang="ko-KR" altLang="en-US" dirty="0" smtClean="0"/>
              <a:t>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2 </a:t>
            </a:r>
            <a:r>
              <a:rPr lang="ko-KR" altLang="en-US" dirty="0" smtClean="0"/>
              <a:t>고속 </a:t>
            </a:r>
            <a:r>
              <a:rPr lang="en-US" altLang="ko-KR" dirty="0" smtClean="0"/>
              <a:t>PWM</a:t>
            </a:r>
            <a:r>
              <a:rPr lang="ko-KR" altLang="en-US" dirty="0" smtClean="0"/>
              <a:t> 모드 파형을 </a:t>
            </a:r>
            <a:r>
              <a:rPr lang="en-US" altLang="ko-KR" dirty="0" smtClean="0"/>
              <a:t>12~20[</a:t>
            </a:r>
            <a:r>
              <a:rPr lang="en-US" altLang="ko-KR" dirty="0" err="1" smtClean="0"/>
              <a:t>msec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범위로 주기 신호 생성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1°</a:t>
            </a:r>
            <a:r>
              <a:rPr lang="ko-KR" altLang="en-US" dirty="0" smtClean="0"/>
              <a:t>회전을 위한 </a:t>
            </a:r>
            <a:r>
              <a:rPr lang="en-US" altLang="ko-KR" dirty="0" smtClean="0"/>
              <a:t>OCR2 </a:t>
            </a:r>
            <a:r>
              <a:rPr lang="ko-KR" altLang="en-US" dirty="0" err="1" smtClean="0"/>
              <a:t>수정값을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double</a:t>
            </a:r>
            <a:r>
              <a:rPr lang="ko-KR" altLang="en-US" dirty="0" smtClean="0"/>
              <a:t>형으로 계산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90°</a:t>
            </a:r>
            <a:r>
              <a:rPr lang="ko-KR" altLang="en-US" dirty="0" smtClean="0"/>
              <a:t>회전에 </a:t>
            </a:r>
            <a:r>
              <a:rPr lang="en-US" altLang="ko-KR" dirty="0" smtClean="0"/>
              <a:t>0.8[</a:t>
            </a:r>
            <a:r>
              <a:rPr lang="en-US" altLang="ko-KR" dirty="0" err="1" smtClean="0"/>
              <a:t>msec</a:t>
            </a:r>
            <a:r>
              <a:rPr lang="en-US" altLang="ko-KR" dirty="0" smtClean="0"/>
              <a:t>] </a:t>
            </a:r>
            <a:r>
              <a:rPr lang="ko-KR" altLang="en-US" dirty="0" smtClean="0"/>
              <a:t>펄스 폭 차가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1°</a:t>
            </a:r>
            <a:r>
              <a:rPr lang="ko-KR" altLang="en-US" dirty="0" smtClean="0"/>
              <a:t>회전에 필요한 </a:t>
            </a:r>
            <a:r>
              <a:rPr lang="en-US" altLang="ko-KR" dirty="0" smtClean="0"/>
              <a:t>OCR2 </a:t>
            </a:r>
            <a:r>
              <a:rPr lang="ko-KR" altLang="en-US" dirty="0" smtClean="0"/>
              <a:t>값 계산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276872"/>
            <a:ext cx="4392488" cy="58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직선 연결선 17"/>
          <p:cNvCxnSpPr/>
          <p:nvPr/>
        </p:nvCxnSpPr>
        <p:spPr>
          <a:xfrm>
            <a:off x="5580112" y="2564904"/>
            <a:ext cx="151216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92280" y="2379504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+mn-ea"/>
                <a:ea typeface="+mn-ea"/>
              </a:rPr>
              <a:t>(</a:t>
            </a:r>
            <a:r>
              <a:rPr lang="ko-KR" altLang="en-US" sz="1600" dirty="0" smtClean="0">
                <a:latin typeface="+mn-ea"/>
                <a:ea typeface="+mn-ea"/>
              </a:rPr>
              <a:t>식 </a:t>
            </a:r>
            <a:r>
              <a:rPr lang="en-US" altLang="ko-KR" sz="1600" dirty="0" smtClean="0">
                <a:latin typeface="+mn-ea"/>
                <a:ea typeface="+mn-ea"/>
              </a:rPr>
              <a:t>1)</a:t>
            </a:r>
            <a:endParaRPr lang="ko-KR" altLang="en-US" sz="1600" dirty="0">
              <a:latin typeface="+mn-ea"/>
              <a:ea typeface="+mn-ea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5301208"/>
            <a:ext cx="4176464" cy="61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9" y="4509120"/>
            <a:ext cx="1440160" cy="52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310828" y="4581128"/>
            <a:ext cx="7069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                 , 16.384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위치에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식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대입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2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RC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서보모터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구동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중립 </a:t>
            </a:r>
            <a:r>
              <a:rPr lang="en-US" altLang="ko-KR" dirty="0" smtClean="0"/>
              <a:t>0 °</a:t>
            </a:r>
            <a:r>
              <a:rPr lang="ko-KR" altLang="en-US" dirty="0" smtClean="0"/>
              <a:t>위치에 필요한 펄스 폭 </a:t>
            </a:r>
            <a:r>
              <a:rPr lang="en-US" altLang="ko-KR" dirty="0" smtClean="0"/>
              <a:t>: 1.5msec</a:t>
            </a:r>
          </a:p>
          <a:p>
            <a:pPr lvl="2"/>
            <a:r>
              <a:rPr lang="ko-KR" altLang="en-US" dirty="0" smtClean="0"/>
              <a:t>중립 </a:t>
            </a:r>
            <a:r>
              <a:rPr lang="en-US" altLang="ko-KR" dirty="0" smtClean="0"/>
              <a:t>0 °</a:t>
            </a:r>
            <a:r>
              <a:rPr lang="ko-KR" altLang="en-US" dirty="0" smtClean="0"/>
              <a:t>위치에 필요한 </a:t>
            </a:r>
            <a:r>
              <a:rPr lang="en-US" altLang="ko-KR" dirty="0" smtClean="0"/>
              <a:t>OCR2 </a:t>
            </a:r>
            <a:r>
              <a:rPr lang="ko-KR" altLang="en-US" dirty="0" smtClean="0"/>
              <a:t>계산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9" y="1916832"/>
            <a:ext cx="1440160" cy="52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310828" y="1988840"/>
            <a:ext cx="6964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                 , 16.384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위치에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식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대입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                         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708920"/>
            <a:ext cx="341395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395536" y="3717032"/>
            <a:ext cx="63367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25" lvl="1" indent="-365125" eaLnBrk="0" latinLnBrk="0" hangingPunct="0">
              <a:spcBef>
                <a:spcPct val="20000"/>
              </a:spcBef>
              <a:spcAft>
                <a:spcPts val="400"/>
              </a:spcAft>
              <a:buClr>
                <a:srgbClr val="0066CC"/>
              </a:buClr>
              <a:buFont typeface="Wingdings" pitchFamily="2" charset="2"/>
              <a:buChar char=""/>
            </a:pPr>
            <a:r>
              <a:rPr lang="ko-KR" altLang="en-US" sz="2200" dirty="0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계산식의 매크로 정의 </a:t>
            </a:r>
            <a:endParaRPr lang="en-US" altLang="ko-KR" sz="2200" dirty="0" smtClean="0">
              <a:solidFill>
                <a:srgbClr val="0066C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365104"/>
            <a:ext cx="7488832" cy="122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>
          <a:xfrm>
            <a:off x="518914" y="4221088"/>
            <a:ext cx="7776864" cy="144016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8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비트 타이머</a:t>
            </a:r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8</a:t>
            </a:r>
            <a:r>
              <a:rPr lang="ko-KR" altLang="en-US" dirty="0" smtClean="0"/>
              <a:t>비트 타이머</a:t>
            </a:r>
            <a:r>
              <a:rPr lang="en-US" altLang="ko-KR" dirty="0" smtClean="0"/>
              <a:t>/</a:t>
            </a:r>
            <a:r>
              <a:rPr lang="ko-KR" altLang="en-US" dirty="0" smtClean="0"/>
              <a:t>카운터</a:t>
            </a:r>
            <a:r>
              <a:rPr lang="en-US" altLang="ko-KR" dirty="0" smtClean="0"/>
              <a:t>n </a:t>
            </a:r>
            <a:r>
              <a:rPr lang="ko-KR" altLang="en-US" dirty="0" smtClean="0"/>
              <a:t>파형 발생모드의 계수</a:t>
            </a:r>
            <a:endParaRPr lang="en-US" altLang="ko-KR" dirty="0" smtClean="0"/>
          </a:p>
          <a:p>
            <a:pPr marL="22225" lvl="1" indent="0">
              <a:buNone/>
            </a:pPr>
            <a:r>
              <a:rPr lang="en-US" altLang="ko-KR" dirty="0" err="1" smtClean="0"/>
              <a:t>TCCRn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파형 발생모드 비트</a:t>
            </a:r>
            <a:r>
              <a:rPr lang="en-US" altLang="ko-KR" dirty="0" smtClean="0"/>
              <a:t>(WGMn1~WGMn0)</a:t>
            </a:r>
            <a:r>
              <a:rPr lang="ko-KR" altLang="en-US" dirty="0" smtClean="0"/>
              <a:t>에 의해 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 모드와 고속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증가되어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비트가 모두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되는 </a:t>
            </a:r>
            <a:r>
              <a:rPr lang="en-US" altLang="ko-KR" dirty="0" smtClean="0"/>
              <a:t>0xFF</a:t>
            </a:r>
            <a:r>
              <a:rPr lang="ko-KR" altLang="en-US" dirty="0" smtClean="0"/>
              <a:t>에 도달된 후 오버플로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</a:t>
            </a:r>
            <a:r>
              <a:rPr lang="ko-KR" altLang="en-US" dirty="0" smtClean="0"/>
              <a:t>부터 다시 증가를 반복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위상정정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모드의 계수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</a:t>
            </a:r>
            <a:r>
              <a:rPr lang="ko-KR" altLang="en-US" dirty="0" smtClean="0"/>
              <a:t>부터 최댓값 </a:t>
            </a:r>
            <a:r>
              <a:rPr lang="en-US" altLang="ko-KR" dirty="0" smtClean="0"/>
              <a:t>FF</a:t>
            </a:r>
            <a:r>
              <a:rPr lang="ko-KR" altLang="en-US" dirty="0" smtClean="0"/>
              <a:t>까지 증가된 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감소하여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되는 반복적인 계수 동작을 반복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en-US" altLang="ko-KR" dirty="0" smtClean="0"/>
              <a:t>CTC </a:t>
            </a:r>
            <a:r>
              <a:rPr lang="ko-KR" altLang="en-US" dirty="0" smtClean="0"/>
              <a:t>모드의 계수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</a:t>
            </a:r>
            <a:r>
              <a:rPr lang="ko-KR" altLang="en-US" dirty="0" smtClean="0"/>
              <a:t>부터 증가하다가 </a:t>
            </a:r>
            <a:r>
              <a:rPr lang="en-US" altLang="ko-KR" dirty="0" err="1" smtClean="0"/>
              <a:t>OCRn</a:t>
            </a:r>
            <a:r>
              <a:rPr lang="ko-KR" altLang="en-US" dirty="0" smtClean="0"/>
              <a:t>값과 일치하면</a:t>
            </a:r>
            <a:r>
              <a:rPr lang="en-US" altLang="ko-KR" dirty="0" smtClean="0"/>
              <a:t>,</a:t>
            </a:r>
          </a:p>
          <a:p>
            <a:pPr lvl="3"/>
            <a:r>
              <a:rPr lang="en-US" altLang="ko-KR" dirty="0" smtClean="0"/>
              <a:t>0</a:t>
            </a:r>
            <a:r>
              <a:rPr lang="ko-KR" altLang="en-US" dirty="0" smtClean="0"/>
              <a:t>으로 떨어진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증가</a:t>
            </a:r>
          </a:p>
          <a:p>
            <a:pPr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2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RC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서보모터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구동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933" y="1000125"/>
            <a:ext cx="8218133" cy="55006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2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RC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서보모터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구동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916" y="1000125"/>
            <a:ext cx="8094168" cy="55006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grpSp>
        <p:nvGrpSpPr>
          <p:cNvPr id="22" name="그룹 21"/>
          <p:cNvGrpSpPr/>
          <p:nvPr/>
        </p:nvGrpSpPr>
        <p:grpSpPr>
          <a:xfrm>
            <a:off x="899592" y="4869160"/>
            <a:ext cx="5561829" cy="307777"/>
            <a:chOff x="1013892" y="4849415"/>
            <a:chExt cx="5561829" cy="307777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1013892" y="5157192"/>
              <a:ext cx="324036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254252" y="4849415"/>
              <a:ext cx="232146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중립 </a:t>
              </a:r>
              <a:r>
                <a:rPr lang="en-US" altLang="ko-KR" sz="1400" b="1" dirty="0">
                  <a:solidFill>
                    <a:srgbClr val="C00000"/>
                  </a:solidFill>
                  <a:latin typeface="+mn-ea"/>
                  <a:ea typeface="+mn-ea"/>
                </a:rPr>
                <a:t>0° </a:t>
              </a:r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위치의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OCR2 </a:t>
              </a:r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설정</a:t>
              </a:r>
              <a:endParaRPr lang="ko-KR" altLang="en-US" sz="1400" b="1" dirty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타이머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카운터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2 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고속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PWM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을 이용한 </a:t>
            </a: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RC </a:t>
            </a:r>
            <a:b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                 </a:t>
            </a:r>
            <a:r>
              <a:rPr lang="ko-KR" altLang="en-US" sz="2600" dirty="0" err="1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서보모터</a:t>
            </a:r>
            <a:r>
              <a:rPr lang="ko-KR" altLang="en-US" sz="26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 구동</a:t>
            </a:r>
            <a:endParaRPr lang="ko-KR" altLang="en-US" dirty="0">
              <a:solidFill>
                <a:srgbClr val="FCE9A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결과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-90°, 0°, 90°</a:t>
            </a:r>
            <a:r>
              <a:rPr lang="ko-KR" altLang="en-US" dirty="0" smtClean="0"/>
              <a:t> 위치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실험 개선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위 실험에 의하면 </a:t>
            </a:r>
            <a:r>
              <a:rPr lang="en-US" altLang="ko-KR" dirty="0" smtClean="0"/>
              <a:t>1°</a:t>
            </a:r>
            <a:r>
              <a:rPr lang="ko-KR" altLang="en-US" dirty="0" smtClean="0"/>
              <a:t>당 </a:t>
            </a:r>
            <a:r>
              <a:rPr lang="en-US" altLang="ko-KR" dirty="0" smtClean="0"/>
              <a:t>0.1389 </a:t>
            </a:r>
            <a:r>
              <a:rPr lang="ko-KR" altLang="en-US" dirty="0" smtClean="0"/>
              <a:t>크기의 </a:t>
            </a:r>
            <a:r>
              <a:rPr lang="en-US" altLang="ko-KR" dirty="0" smtClean="0"/>
              <a:t>OCR2 </a:t>
            </a:r>
            <a:r>
              <a:rPr lang="ko-KR" altLang="en-US" dirty="0" smtClean="0"/>
              <a:t>변화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OCR2</a:t>
            </a:r>
            <a:r>
              <a:rPr lang="ko-KR" altLang="en-US" dirty="0" smtClean="0"/>
              <a:t>는 정수이므로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변할 때 약 </a:t>
            </a:r>
            <a:r>
              <a:rPr lang="en-US" altLang="ko-KR" dirty="0" smtClean="0"/>
              <a:t>1°</a:t>
            </a:r>
            <a:r>
              <a:rPr lang="ko-KR" altLang="en-US" dirty="0" smtClean="0"/>
              <a:t>씩 회전하게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더 정밀한 회전 방법으로 개선해 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1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6483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8547704" cy="206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80899" name="내용 개체 틀 3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IT </a:t>
            </a:r>
            <a:r>
              <a:rPr lang="en-US" altLang="ko-KR" dirty="0" err="1" smtClean="0"/>
              <a:t>CookBook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blipFill rotWithShape="1">
          <a:blip xmlns:r="http://schemas.openxmlformats.org/officeDocument/2006/relationships" r:embed="rId1" cstate="print"/>
          <a:stretch>
            <a:fillRect l="-287"/>
          </a:stretch>
        </a:blipFill>
      </a:spPr>
      <a:bodyPr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ts val="600"/>
          </a:spcAft>
          <a:buClr>
            <a:schemeClr val="tx2"/>
          </a:buClr>
          <a:buSzTx/>
          <a:buFont typeface="HY헤드라인M" pitchFamily="18" charset="-127"/>
          <a:buChar char="□"/>
          <a:tabLst/>
          <a:defRPr kumimoji="0" sz="1400" b="1" i="0" u="none" strike="noStrike" kern="1200" cap="none" spc="0" normalizeH="0" baseline="0" noProof="0" smtClean="0">
            <a:ln>
              <a:noFill/>
            </a:ln>
            <a:noFill/>
            <a:effectLst/>
            <a:uLnTx/>
            <a:uFillTx/>
            <a:latin typeface="HY헤드라인M" pitchFamily="18" charset="-127"/>
            <a:ea typeface="HY헤드라인M" pitchFamily="18" charset="-127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14006</TotalTime>
  <Words>3620</Words>
  <Application>Microsoft Office PowerPoint</Application>
  <PresentationFormat>화면 슬라이드 쇼(4:3)</PresentationFormat>
  <Paragraphs>736</Paragraphs>
  <Slides>93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93</vt:i4>
      </vt:variant>
    </vt:vector>
  </HeadingPairs>
  <TitlesOfParts>
    <vt:vector size="95" baseType="lpstr">
      <vt:lpstr>1_한빛마스터</vt:lpstr>
      <vt:lpstr>디자인 사용자 지정</vt:lpstr>
      <vt:lpstr> 8비트 타이머/카운터</vt:lpstr>
      <vt:lpstr>학습목표</vt:lpstr>
      <vt:lpstr>목 차</vt:lpstr>
      <vt:lpstr>Section 01 타이머/카운터의 필요성</vt:lpstr>
      <vt:lpstr>Section 01 타이머/카운터의 필요성</vt:lpstr>
      <vt:lpstr>Section 01 타이머/카운터의 필요성</vt:lpstr>
      <vt:lpstr>Section 01 타이머/카운터의 필요성</vt:lpstr>
      <vt:lpstr>Section 02 8비트 타이머/카운터</vt:lpstr>
      <vt:lpstr>Section 02 8비트 타이머/카운터</vt:lpstr>
      <vt:lpstr>Section 02 8비트 타이머/카운터</vt:lpstr>
      <vt:lpstr>Section 02 8비트 타이머/카운터</vt:lpstr>
      <vt:lpstr>Section 02 8비트 타이머/카운터</vt:lpstr>
      <vt:lpstr>Section 02 8비트 타이머/카운터</vt:lpstr>
      <vt:lpstr>Section 02 8비트 타이머/카운터</vt:lpstr>
      <vt:lpstr>Section 02 8비트 타이머/카운터</vt:lpstr>
      <vt:lpstr>Section 02 8비트 타이머/카운터</vt:lpstr>
      <vt:lpstr>Section 02 8비트 타이머/카운터</vt:lpstr>
      <vt:lpstr>Section 02 8비트 타이머/카운터</vt:lpstr>
      <vt:lpstr>Section 02 8비트 타이머/카운터</vt:lpstr>
      <vt:lpstr>Section 03 8비트 타이머/카운터n 오버플로                 인터럽트</vt:lpstr>
      <vt:lpstr>Section 03 8비트 타이머/카운터n 오버플로                 인터럽트</vt:lpstr>
      <vt:lpstr>Section 03 8비트 타이머/카운터n 오버플로                 인터럽트</vt:lpstr>
      <vt:lpstr>Section 03 8비트 타이머/카운터n 오버플로                 인터럽트</vt:lpstr>
      <vt:lpstr>Section 03 8비트 타이머/카운터n 오버플로                 인터럽트</vt:lpstr>
      <vt:lpstr>Section 03 8비트 타이머/카운터n 오버플로                 인터럽트</vt:lpstr>
      <vt:lpstr>Section 03 8비트 타이머/카운터n 오버플로                 인터럽트</vt:lpstr>
      <vt:lpstr>Section 04 타이머/카운터0 오버플로 인터럽트</vt:lpstr>
      <vt:lpstr>Section 04 타이머/카운터0 오버플로 인터럽트</vt:lpstr>
      <vt:lpstr>Section 04 타이머/카운터0 오버플로 인터럽트</vt:lpstr>
      <vt:lpstr>Section 04 타이머/카운터0 오버플로 인터럽트</vt:lpstr>
      <vt:lpstr>Section 04 타이머/카운터0 오버플로 인터럽트</vt:lpstr>
      <vt:lpstr>Section 05 착시를 이용한 두 자리 7-세그먼트                       LED 디스플레이</vt:lpstr>
      <vt:lpstr>Section 05 착시를 이용한 두 자리 7-세그먼트                       LED 디스플레이</vt:lpstr>
      <vt:lpstr>Section 05 착시를 이용한 두 자리 7-세그먼트                       LED 디스플레이</vt:lpstr>
      <vt:lpstr>Section 05 착시를 이용한 두 자리 7-세그먼트                       LED 디스플레이</vt:lpstr>
      <vt:lpstr>Section 05 착시를 이용한 두 자리 7-세그먼트                      LED 디스플레이</vt:lpstr>
      <vt:lpstr>Section 05 착시를 이용한 두 자리 7-세그먼트                      LED 디스플레이</vt:lpstr>
      <vt:lpstr>Section 05 착시를 이용한 두 자리 7-세그먼트                      LED 디스플레이</vt:lpstr>
      <vt:lpstr>Section 05 착시를 이용한 두 자리 7-세그먼트                      LED 디스플레이</vt:lpstr>
      <vt:lpstr>Section 05 착시를 이용한 두 자리 7-세그먼트                      LED 디스플레이</vt:lpstr>
      <vt:lpstr>Section 05 착시를 이용한 두 자리 7-세그먼트                      LED 디스플레이</vt:lpstr>
      <vt:lpstr>Section 06 요청/응답 인터페이스에 의한 LED 점멸                     주기 제어</vt:lpstr>
      <vt:lpstr>Section 06 요청/응답 인터페이스에 의한 LED 점멸                     주기 제어</vt:lpstr>
      <vt:lpstr>Section 06 요청/응답 인터페이스에 의한 LED 점멸                     주기 제어</vt:lpstr>
      <vt:lpstr>Section 06 요청/응답 인터페이스에 의한 LED 점멸                     주기 제어</vt:lpstr>
      <vt:lpstr>Section 06 요청/응답 인터페이스에 의한 LED 점멸                     주기 제어</vt:lpstr>
      <vt:lpstr>Section 06 요청/응답 인터페이스에 의한 LED 점멸                     주기 제어</vt:lpstr>
      <vt:lpstr>Section 06 요청/응답 인터페이스에 의한 LED 점멸                     주기 제어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07 8비트 타이머/카운터 파형 발생모드와                   OCn 파형 발생</vt:lpstr>
      <vt:lpstr>Section 08 고속 PWM을 이용한 DC 모터 속도제어</vt:lpstr>
      <vt:lpstr>Section 08 고속 PWM을 이용한 DC 모터 속도제어</vt:lpstr>
      <vt:lpstr>Section 08 고속 PWM을 이용한 DC 모터 속도제어</vt:lpstr>
      <vt:lpstr>Section 08 고속 PWM을 이용한 DC 모터 속도제어</vt:lpstr>
      <vt:lpstr>Section 08 고속 PWM을 이용한 DC 모터 속도제어</vt:lpstr>
      <vt:lpstr>Section 08 고속 PWM을 이용한 DC 모터 속도제어</vt:lpstr>
      <vt:lpstr>Section 08 고속 PWM을 이용한 DC 모터 속도제어</vt:lpstr>
      <vt:lpstr>Section 08 고속 PWM을 이용한 DC 모터 속도제어</vt:lpstr>
      <vt:lpstr>Section 09 위상정정 PWM을 이용한 DC 모터 속도                   제어</vt:lpstr>
      <vt:lpstr>Section 09 위상정정 PWM을 이용한 DC 모터 속도                   제어</vt:lpstr>
      <vt:lpstr>Section 09 위상정정 PWM을 이용한 DC 모터 속도                   제어</vt:lpstr>
      <vt:lpstr>Section 09 위상정정 PWM을 이용한 DC 모터 속도                   제어</vt:lpstr>
      <vt:lpstr>Section 09 위상정정 PWM을 이용한 DC 모터 속도                   제어</vt:lpstr>
      <vt:lpstr>Section 09 위상정정 PWM을 이용한 DC 모터 속도                   제어</vt:lpstr>
      <vt:lpstr>Section 09 위상정정 PWM을 이용한 DC 모터 속도                   제어</vt:lpstr>
      <vt:lpstr>Section 10 타이머/카운터2 고속 PWM을 이용한 RC                    서보모터 구동</vt:lpstr>
      <vt:lpstr>Section 10 타이머/카운터2 고속 PWM을 이용한 RC                    서보모터 구동</vt:lpstr>
      <vt:lpstr>Section 10 타이머/카운터2 고속 PWM을 이용한 RC                    서보모터 구동</vt:lpstr>
      <vt:lpstr>Section 10 타이머/카운터2 고속 PWM을 이용한 RC                    서보모터 구동</vt:lpstr>
      <vt:lpstr>Section 10 타이머/카운터2 고속 PWM을 이용한 RC                    서보모터 구동</vt:lpstr>
      <vt:lpstr>Section 10 타이머/카운터2 고속 PWM을 이용한 RC                    서보모터 구동</vt:lpstr>
      <vt:lpstr>Section 10 타이머/카운터2 고속 PWM을 이용한 RC                    서보모터 구동</vt:lpstr>
      <vt:lpstr>Section 10 타이머/카운터2 고속 PWM을 이용한 RC                    서보모터 구동</vt:lpstr>
      <vt:lpstr>Section 10 타이머/카운터2 고속 PWM을 이용한 RC                    서보모터 구동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JWS</dc:creator>
  <cp:lastModifiedBy>tu</cp:lastModifiedBy>
  <cp:revision>879</cp:revision>
  <dcterms:created xsi:type="dcterms:W3CDTF">1601-01-01T00:00:00Z</dcterms:created>
  <dcterms:modified xsi:type="dcterms:W3CDTF">2013-11-23T08:55:46Z</dcterms:modified>
</cp:coreProperties>
</file>